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304" r:id="rId3"/>
    <p:sldId id="318" r:id="rId4"/>
    <p:sldId id="310" r:id="rId5"/>
    <p:sldId id="311" r:id="rId6"/>
    <p:sldId id="312" r:id="rId7"/>
    <p:sldId id="319" r:id="rId8"/>
    <p:sldId id="313" r:id="rId9"/>
    <p:sldId id="315" r:id="rId10"/>
    <p:sldId id="316" r:id="rId11"/>
    <p:sldId id="321" r:id="rId12"/>
    <p:sldId id="314" r:id="rId13"/>
    <p:sldId id="322" r:id="rId14"/>
    <p:sldId id="317" r:id="rId15"/>
    <p:sldId id="305" r:id="rId16"/>
    <p:sldId id="306" r:id="rId17"/>
    <p:sldId id="307" r:id="rId18"/>
    <p:sldId id="308" r:id="rId19"/>
    <p:sldId id="337" r:id="rId20"/>
    <p:sldId id="336" r:id="rId21"/>
    <p:sldId id="323" r:id="rId22"/>
    <p:sldId id="324" r:id="rId23"/>
    <p:sldId id="325" r:id="rId24"/>
    <p:sldId id="338" r:id="rId25"/>
    <p:sldId id="309" r:id="rId26"/>
    <p:sldId id="327" r:id="rId27"/>
    <p:sldId id="328" r:id="rId28"/>
    <p:sldId id="329" r:id="rId29"/>
    <p:sldId id="331" r:id="rId30"/>
    <p:sldId id="33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649"/>
    <a:srgbClr val="0FB7BD"/>
    <a:srgbClr val="FF6699"/>
    <a:srgbClr val="D7EACC"/>
    <a:srgbClr val="0088EE"/>
    <a:srgbClr val="CFD5EA"/>
    <a:srgbClr val="A3E7FF"/>
    <a:srgbClr val="75DBFF"/>
    <a:srgbClr val="57B7FF"/>
    <a:srgbClr val="005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88" d="100"/>
          <a:sy n="88" d="100"/>
        </p:scale>
        <p:origin x="1243" y="53"/>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15/02/2024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15/02/2024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15/02/2024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15/02/2024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15/02/2024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15/02/2024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15/02/2024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15/02/2024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15/02/2024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15/02/2024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15/02/2024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15/02/2024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20.png"/><Relationship Id="rId7" Type="http://schemas.openxmlformats.org/officeDocument/2006/relationships/slide" Target="slide2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0.xml"/><Relationship Id="rId10" Type="http://schemas.openxmlformats.org/officeDocument/2006/relationships/slide" Target="slide24.xml"/><Relationship Id="rId4" Type="http://schemas.openxmlformats.org/officeDocument/2006/relationships/slide" Target="slide19.xml"/><Relationship Id="rId9" Type="http://schemas.openxmlformats.org/officeDocument/2006/relationships/slide" Target="slide2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8.xml"/><Relationship Id="rId7" Type="http://schemas.openxmlformats.org/officeDocument/2006/relationships/slide" Target="slide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3.xml"/><Relationship Id="rId4" Type="http://schemas.openxmlformats.org/officeDocument/2006/relationships/slide" Target="slide5.xml"/><Relationship Id="rId9"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8" y="-2253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1852411" y="1002407"/>
            <a:ext cx="594360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p>
            <a:r>
              <a:rPr lang="en-GB" sz="4400" b="1" dirty="0" smtClean="0">
                <a:solidFill>
                  <a:srgbClr val="0000FF"/>
                </a:solidFill>
                <a:latin typeface="VNI-Ariston" pitchFamily="2" charset="0"/>
              </a:rPr>
              <a:t>Hello every one !!!</a:t>
            </a:r>
            <a:endParaRPr lang="en-US" sz="4400" b="1" dirty="0">
              <a:solidFill>
                <a:srgbClr val="0000FF"/>
              </a:solidFill>
              <a:latin typeface="VNI-Ariston" pitchFamily="2" charset="0"/>
            </a:endParaRP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214093" y="2446958"/>
            <a:ext cx="3810000" cy="3810000"/>
          </a:xfrm>
          <a:prstGeom prst="rect">
            <a:avLst/>
          </a:prstGeom>
          <a:noFill/>
        </p:spPr>
      </p:pic>
      <p:sp>
        <p:nvSpPr>
          <p:cNvPr id="10" name="Text Box 7"/>
          <p:cNvSpPr txBox="1">
            <a:spLocks noChangeArrowheads="1"/>
          </p:cNvSpPr>
          <p:nvPr/>
        </p:nvSpPr>
        <p:spPr bwMode="auto">
          <a:xfrm>
            <a:off x="3738093" y="3132758"/>
            <a:ext cx="1066800" cy="46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dirty="0">
                <a:solidFill>
                  <a:srgbClr val="FF0000"/>
                </a:solidFill>
              </a:rPr>
              <a:t>love</a:t>
            </a:r>
          </a:p>
        </p:txBody>
      </p:sp>
    </p:spTree>
    <p:extLst>
      <p:ext uri="{BB962C8B-B14F-4D97-AF65-F5344CB8AC3E}">
        <p14:creationId xmlns:p14="http://schemas.microsoft.com/office/powerpoint/2010/main" val="32937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4A4742C-CA8F-43ED-9D3D-6EEF8B47A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073" y="450762"/>
            <a:ext cx="5602310" cy="3709114"/>
          </a:xfrm>
          <a:prstGeom prst="rect">
            <a:avLst/>
          </a:prstGeom>
        </p:spPr>
      </p:pic>
      <p:sp>
        <p:nvSpPr>
          <p:cNvPr id="4" name="TextBox 3"/>
          <p:cNvSpPr txBox="1"/>
          <p:nvPr/>
        </p:nvSpPr>
        <p:spPr>
          <a:xfrm>
            <a:off x="1803042" y="4944706"/>
            <a:ext cx="6259132" cy="584775"/>
          </a:xfrm>
          <a:prstGeom prst="rect">
            <a:avLst/>
          </a:prstGeom>
          <a:noFill/>
        </p:spPr>
        <p:txBody>
          <a:bodyPr wrap="square" rtlCol="0">
            <a:spAutoFit/>
          </a:bodyPr>
          <a:lstStyle/>
          <a:p>
            <a:r>
              <a:rPr lang="en-GB" sz="3200" b="1" dirty="0" smtClean="0"/>
              <a:t>Do you know who this man is?</a:t>
            </a:r>
            <a:endParaRPr lang="en-US" sz="3200" b="1" dirty="0"/>
          </a:p>
        </p:txBody>
      </p:sp>
      <p:sp>
        <p:nvSpPr>
          <p:cNvPr id="2" name="TextBox 1"/>
          <p:cNvSpPr txBox="1"/>
          <p:nvPr/>
        </p:nvSpPr>
        <p:spPr>
          <a:xfrm>
            <a:off x="3773508" y="4159876"/>
            <a:ext cx="1700013" cy="584775"/>
          </a:xfrm>
          <a:prstGeom prst="rect">
            <a:avLst/>
          </a:prstGeom>
          <a:noFill/>
        </p:spPr>
        <p:txBody>
          <a:bodyPr wrap="square" rtlCol="0">
            <a:spAutoFit/>
          </a:bodyPr>
          <a:lstStyle/>
          <a:p>
            <a:r>
              <a:rPr lang="en-GB" sz="3200" b="1" dirty="0" smtClean="0">
                <a:solidFill>
                  <a:srgbClr val="FF0000"/>
                </a:solidFill>
              </a:rPr>
              <a:t>It’s </a:t>
            </a:r>
            <a:r>
              <a:rPr lang="en-US" sz="3200" b="1" dirty="0">
                <a:solidFill>
                  <a:srgbClr val="FF0000"/>
                </a:solidFill>
              </a:rPr>
              <a:t>Pelé</a:t>
            </a: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500" fill="hold"/>
                                        <p:tgtEl>
                                          <p:spTgt spid="4"/>
                                        </p:tgtEl>
                                        <p:attrNameLst>
                                          <p:attrName>ppt_w</p:attrName>
                                        </p:attrNameLst>
                                      </p:cBhvr>
                                      <p:tavLst>
                                        <p:tav tm="0">
                                          <p:val>
                                            <p:fltVal val="0"/>
                                          </p:val>
                                        </p:tav>
                                        <p:tav tm="100000">
                                          <p:val>
                                            <p:strVal val="#ppt_w"/>
                                          </p:val>
                                        </p:tav>
                                      </p:tavLst>
                                    </p:anim>
                                    <p:anim calcmode="lin" valueType="num">
                                      <p:cBhvr>
                                        <p:cTn id="14" dur="1500" fill="hold"/>
                                        <p:tgtEl>
                                          <p:spTgt spid="4"/>
                                        </p:tgtEl>
                                        <p:attrNameLst>
                                          <p:attrName>ppt_h</p:attrName>
                                        </p:attrNameLst>
                                      </p:cBhvr>
                                      <p:tavLst>
                                        <p:tav tm="0">
                                          <p:val>
                                            <p:fltVal val="0"/>
                                          </p:val>
                                        </p:tav>
                                        <p:tav tm="100000">
                                          <p:val>
                                            <p:strVal val="#ppt_h"/>
                                          </p:val>
                                        </p:tav>
                                      </p:tavLst>
                                    </p:anim>
                                    <p:anim calcmode="lin" valueType="num">
                                      <p:cBhvr>
                                        <p:cTn id="15" dur="1500" fill="hold"/>
                                        <p:tgtEl>
                                          <p:spTgt spid="4"/>
                                        </p:tgtEl>
                                        <p:attrNameLst>
                                          <p:attrName>style.rotation</p:attrName>
                                        </p:attrNameLst>
                                      </p:cBhvr>
                                      <p:tavLst>
                                        <p:tav tm="0">
                                          <p:val>
                                            <p:fltVal val="90"/>
                                          </p:val>
                                        </p:tav>
                                        <p:tav tm="100000">
                                          <p:val>
                                            <p:fltVal val="0"/>
                                          </p:val>
                                        </p:tav>
                                      </p:tavLst>
                                    </p:anim>
                                    <p:animEffect transition="in" filter="fade">
                                      <p:cBhvr>
                                        <p:cTn id="16" dur="1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66813"/>
            <a:ext cx="8229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457200"/>
            <a:ext cx="92964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220321" y="269328"/>
            <a:ext cx="6864823" cy="769441"/>
          </a:xfrm>
          <a:prstGeom prst="rect">
            <a:avLst/>
          </a:prstGeom>
          <a:no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GB" sz="4400" b="1" dirty="0" smtClean="0">
                <a:solidFill>
                  <a:srgbClr val="FFFF00"/>
                </a:solidFill>
              </a:rPr>
              <a:t>UNIT 8: SPORTS AND GAMES</a:t>
            </a:r>
            <a:endParaRPr lang="en-US" sz="4400" b="1" dirty="0">
              <a:solidFill>
                <a:srgbClr val="FFFF00"/>
              </a:solidFill>
            </a:endParaRPr>
          </a:p>
        </p:txBody>
      </p:sp>
      <p:sp>
        <p:nvSpPr>
          <p:cNvPr id="13" name="TextBox 12"/>
          <p:cNvSpPr txBox="1"/>
          <p:nvPr/>
        </p:nvSpPr>
        <p:spPr>
          <a:xfrm>
            <a:off x="3287571" y="1253406"/>
            <a:ext cx="3306412" cy="523220"/>
          </a:xfrm>
          <a:prstGeom prst="rect">
            <a:avLst/>
          </a:prstGeom>
          <a:noFill/>
        </p:spPr>
        <p:txBody>
          <a:bodyPr wrap="square" rtlCol="0">
            <a:spAutoFit/>
          </a:bodyPr>
          <a:lstStyle/>
          <a:p>
            <a:r>
              <a:rPr lang="en-GB" sz="2800" b="1" dirty="0" smtClean="0">
                <a:solidFill>
                  <a:schemeClr val="bg1"/>
                </a:solidFill>
                <a:latin typeface=".VnBahamasBH" pitchFamily="34" charset="0"/>
              </a:rPr>
              <a:t>LESSON 4: SKILLS 1</a:t>
            </a:r>
            <a:endParaRPr lang="en-US" sz="2800" b="1" dirty="0">
              <a:solidFill>
                <a:schemeClr val="bg1"/>
              </a:solidFill>
              <a:latin typeface=".VnBahamasBH" pitchFamily="34" charset="0"/>
            </a:endParaRPr>
          </a:p>
        </p:txBody>
      </p:sp>
      <p:grpSp>
        <p:nvGrpSpPr>
          <p:cNvPr id="14" name="Group 13"/>
          <p:cNvGrpSpPr/>
          <p:nvPr/>
        </p:nvGrpSpPr>
        <p:grpSpPr>
          <a:xfrm>
            <a:off x="2094743" y="2567087"/>
            <a:ext cx="4954515" cy="3570486"/>
            <a:chOff x="2094743" y="1820050"/>
            <a:chExt cx="4954515" cy="3570486"/>
          </a:xfrm>
        </p:grpSpPr>
        <p:grpSp>
          <p:nvGrpSpPr>
            <p:cNvPr id="15" name="Group 14"/>
            <p:cNvGrpSpPr/>
            <p:nvPr/>
          </p:nvGrpSpPr>
          <p:grpSpPr>
            <a:xfrm>
              <a:off x="2094743" y="1820050"/>
              <a:ext cx="4954515" cy="784398"/>
              <a:chOff x="2100847" y="1820050"/>
              <a:chExt cx="4954515" cy="784398"/>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16" name="TextBox 15"/>
            <p:cNvSpPr txBox="1"/>
            <p:nvPr/>
          </p:nvSpPr>
          <p:spPr>
            <a:xfrm>
              <a:off x="2796464" y="2835991"/>
              <a:ext cx="3557176" cy="2554545"/>
            </a:xfrm>
            <a:prstGeom prst="rect">
              <a:avLst/>
            </a:prstGeom>
            <a:noFill/>
          </p:spPr>
          <p:txBody>
            <a:bodyPr wrap="square" rtlCol="0">
              <a:spAutoFit/>
            </a:bodyPr>
            <a:lstStyle/>
            <a:p>
              <a:pPr algn="ctr"/>
              <a:r>
                <a:rPr lang="en-US" sz="4000" b="1" dirty="0" smtClean="0">
                  <a:solidFill>
                    <a:srgbClr val="FFFF00"/>
                  </a:solidFill>
                </a:rPr>
                <a:t>* Reading</a:t>
              </a:r>
            </a:p>
            <a:p>
              <a:pPr algn="ctr"/>
              <a:r>
                <a:rPr lang="en-US" sz="4000" b="1" dirty="0" smtClean="0">
                  <a:solidFill>
                    <a:srgbClr val="FFFF00"/>
                  </a:solidFill>
                </a:rPr>
                <a:t> * Speaking</a:t>
              </a:r>
              <a:endParaRPr lang="en-US" sz="4000" b="1" dirty="0">
                <a:solidFill>
                  <a:srgbClr val="FFFF00"/>
                </a:solidFill>
              </a:endParaRPr>
            </a:p>
            <a:p>
              <a:pPr algn="ctr"/>
              <a:endParaRPr lang="en-US" sz="4000" b="1" dirty="0" smtClean="0">
                <a:solidFill>
                  <a:srgbClr val="FFFF00"/>
                </a:solidFill>
              </a:endParaRPr>
            </a:p>
            <a:p>
              <a:pPr algn="ctr"/>
              <a:endParaRPr lang="en-US" sz="4000" b="1" dirty="0">
                <a:solidFill>
                  <a:srgbClr val="FFFF00"/>
                </a:solidFill>
              </a:endParaRPr>
            </a:p>
          </p:txBody>
        </p:sp>
      </p:grpSp>
    </p:spTree>
    <p:extLst>
      <p:ext uri="{BB962C8B-B14F-4D97-AF65-F5344CB8AC3E}">
        <p14:creationId xmlns:p14="http://schemas.microsoft.com/office/powerpoint/2010/main" val="1934477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a:hlinkClick r:id="rId3" action="ppaction://hlinksldjump"/>
          </p:cNvPr>
          <p:cNvSpPr/>
          <p:nvPr/>
        </p:nvSpPr>
        <p:spPr>
          <a:xfrm>
            <a:off x="8293996" y="6111025"/>
            <a:ext cx="631064" cy="579549"/>
          </a:xfrm>
          <a:prstGeom prst="star5">
            <a:avLst/>
          </a:prstGeom>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90" y="112834"/>
            <a:ext cx="474052" cy="49244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1234112" y="143612"/>
            <a:ext cx="8346871" cy="461665"/>
          </a:xfrm>
          <a:prstGeom prst="rect">
            <a:avLst/>
          </a:prstGeom>
          <a:noFill/>
        </p:spPr>
        <p:txBody>
          <a:bodyPr wrap="square" rtlCol="0">
            <a:spAutoFit/>
          </a:bodyPr>
          <a:lstStyle/>
          <a:p>
            <a:r>
              <a:rPr lang="en-US" sz="2400" b="1" spc="-100" dirty="0">
                <a:effectLst>
                  <a:glow rad="88900">
                    <a:schemeClr val="bg1"/>
                  </a:glow>
                </a:effectLst>
                <a:latin typeface="Arial" panose="020B0604020202020204" pitchFamily="34" charset="0"/>
                <a:cs typeface="Arial" panose="020B0604020202020204" pitchFamily="34" charset="0"/>
              </a:rPr>
              <a:t>Work in pairs. Discuss the questions.</a:t>
            </a:r>
          </a:p>
        </p:txBody>
      </p:sp>
      <p:grpSp>
        <p:nvGrpSpPr>
          <p:cNvPr id="6" name="Group 5"/>
          <p:cNvGrpSpPr/>
          <p:nvPr/>
        </p:nvGrpSpPr>
        <p:grpSpPr>
          <a:xfrm>
            <a:off x="232706" y="1105479"/>
            <a:ext cx="5728817" cy="501096"/>
            <a:chOff x="363373" y="1262747"/>
            <a:chExt cx="5728817" cy="501096"/>
          </a:xfrm>
        </p:grpSpPr>
        <p:sp>
          <p:nvSpPr>
            <p:cNvPr id="7" name="TextBox 6"/>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1.</a:t>
              </a:r>
            </a:p>
          </p:txBody>
        </p:sp>
        <p:sp>
          <p:nvSpPr>
            <p:cNvPr id="8" name="TextBox 7"/>
            <p:cNvSpPr txBox="1"/>
            <p:nvPr/>
          </p:nvSpPr>
          <p:spPr>
            <a:xfrm>
              <a:off x="827314" y="1271400"/>
              <a:ext cx="5264876" cy="492443"/>
            </a:xfrm>
            <a:prstGeom prst="rect">
              <a:avLst/>
            </a:prstGeom>
            <a:noFill/>
          </p:spPr>
          <p:txBody>
            <a:bodyPr wrap="square" rtlCol="0">
              <a:spAutoFit/>
            </a:bodyPr>
            <a:lstStyle/>
            <a:p>
              <a:r>
                <a:rPr lang="en-US" sz="2600" dirty="0"/>
                <a:t>What do you know about Pelé?</a:t>
              </a:r>
              <a:endParaRPr lang="en-US" sz="2600" i="1" dirty="0"/>
            </a:p>
          </p:txBody>
        </p:sp>
      </p:grpSp>
      <p:grpSp>
        <p:nvGrpSpPr>
          <p:cNvPr id="9" name="Group 8"/>
          <p:cNvGrpSpPr/>
          <p:nvPr/>
        </p:nvGrpSpPr>
        <p:grpSpPr>
          <a:xfrm>
            <a:off x="232706" y="2057979"/>
            <a:ext cx="5728817" cy="501096"/>
            <a:chOff x="363373" y="1262747"/>
            <a:chExt cx="5728817" cy="501096"/>
          </a:xfrm>
        </p:grpSpPr>
        <p:sp>
          <p:nvSpPr>
            <p:cNvPr id="10" name="TextBox 9"/>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2.</a:t>
              </a:r>
            </a:p>
          </p:txBody>
        </p:sp>
        <p:sp>
          <p:nvSpPr>
            <p:cNvPr id="11" name="TextBox 10"/>
            <p:cNvSpPr txBox="1"/>
            <p:nvPr/>
          </p:nvSpPr>
          <p:spPr>
            <a:xfrm>
              <a:off x="827314" y="1271400"/>
              <a:ext cx="5264876" cy="492443"/>
            </a:xfrm>
            <a:prstGeom prst="rect">
              <a:avLst/>
            </a:prstGeom>
            <a:noFill/>
          </p:spPr>
          <p:txBody>
            <a:bodyPr wrap="square" rtlCol="0">
              <a:spAutoFit/>
            </a:bodyPr>
            <a:lstStyle/>
            <a:p>
              <a:r>
                <a:rPr lang="en-US" sz="2600" dirty="0"/>
                <a:t>What is special about him?</a:t>
              </a:r>
              <a:endParaRPr lang="en-US" sz="2600" i="1" dirty="0"/>
            </a:p>
          </p:txBody>
        </p:sp>
      </p:grpSp>
      <p:pic>
        <p:nvPicPr>
          <p:cNvPr id="12" name="Picture 11">
            <a:extLst>
              <a:ext uri="{FF2B5EF4-FFF2-40B4-BE49-F238E27FC236}">
                <a16:creationId xmlns:a16="http://schemas.microsoft.com/office/drawing/2014/main" id="{44A4742C-CA8F-43ED-9D3D-6EEF8B47AC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2309" y="947566"/>
            <a:ext cx="3163913" cy="2731982"/>
          </a:xfrm>
          <a:prstGeom prst="rect">
            <a:avLst/>
          </a:prstGeom>
        </p:spPr>
      </p:pic>
      <p:sp>
        <p:nvSpPr>
          <p:cNvPr id="13" name="TextBox 12">
            <a:extLst>
              <a:ext uri="{FF2B5EF4-FFF2-40B4-BE49-F238E27FC236}">
                <a16:creationId xmlns:a16="http://schemas.microsoft.com/office/drawing/2014/main" id="{911FD74E-8928-4652-BB6E-9F4EEDEC504A}"/>
              </a:ext>
            </a:extLst>
          </p:cNvPr>
          <p:cNvSpPr txBox="1"/>
          <p:nvPr/>
        </p:nvSpPr>
        <p:spPr>
          <a:xfrm>
            <a:off x="5966691" y="4281224"/>
            <a:ext cx="2353401" cy="461665"/>
          </a:xfrm>
          <a:prstGeom prst="rect">
            <a:avLst/>
          </a:prstGeom>
          <a:noFill/>
        </p:spPr>
        <p:txBody>
          <a:bodyPr wrap="none" rtlCol="0">
            <a:spAutoFit/>
          </a:bodyPr>
          <a:lstStyle/>
          <a:p>
            <a:r>
              <a:rPr lang="en-US" sz="2400" b="1" dirty="0">
                <a:solidFill>
                  <a:srgbClr val="FF0000"/>
                </a:solidFill>
              </a:rPr>
              <a:t>… best footballer</a:t>
            </a:r>
          </a:p>
        </p:txBody>
      </p:sp>
      <p:sp>
        <p:nvSpPr>
          <p:cNvPr id="14" name="TextBox 13">
            <a:extLst>
              <a:ext uri="{FF2B5EF4-FFF2-40B4-BE49-F238E27FC236}">
                <a16:creationId xmlns:a16="http://schemas.microsoft.com/office/drawing/2014/main" id="{FD2D1241-2E84-4606-A461-2D9D405A687F}"/>
              </a:ext>
            </a:extLst>
          </p:cNvPr>
          <p:cNvSpPr txBox="1"/>
          <p:nvPr/>
        </p:nvSpPr>
        <p:spPr>
          <a:xfrm>
            <a:off x="6206180" y="4823660"/>
            <a:ext cx="1860509" cy="461665"/>
          </a:xfrm>
          <a:prstGeom prst="rect">
            <a:avLst/>
          </a:prstGeom>
          <a:noFill/>
        </p:spPr>
        <p:txBody>
          <a:bodyPr wrap="none" rtlCol="0">
            <a:spAutoFit/>
          </a:bodyPr>
          <a:lstStyle/>
          <a:p>
            <a:r>
              <a:rPr lang="en-US" sz="2400" b="1" dirty="0">
                <a:solidFill>
                  <a:srgbClr val="FF0000"/>
                </a:solidFill>
              </a:rPr>
              <a:t>… from Brazil</a:t>
            </a:r>
          </a:p>
        </p:txBody>
      </p:sp>
      <p:sp>
        <p:nvSpPr>
          <p:cNvPr id="15" name="TextBox 14">
            <a:extLst>
              <a:ext uri="{FF2B5EF4-FFF2-40B4-BE49-F238E27FC236}">
                <a16:creationId xmlns:a16="http://schemas.microsoft.com/office/drawing/2014/main" id="{A1951E6D-72E6-44B8-8660-29DEE16AADE3}"/>
              </a:ext>
            </a:extLst>
          </p:cNvPr>
          <p:cNvSpPr txBox="1"/>
          <p:nvPr/>
        </p:nvSpPr>
        <p:spPr>
          <a:xfrm>
            <a:off x="5673887" y="5366096"/>
            <a:ext cx="2940036" cy="461665"/>
          </a:xfrm>
          <a:prstGeom prst="rect">
            <a:avLst/>
          </a:prstGeom>
          <a:noFill/>
        </p:spPr>
        <p:txBody>
          <a:bodyPr wrap="none" rtlCol="0">
            <a:spAutoFit/>
          </a:bodyPr>
          <a:lstStyle/>
          <a:p>
            <a:r>
              <a:rPr lang="en-US" sz="2400" b="1" dirty="0">
                <a:solidFill>
                  <a:srgbClr val="FF0000"/>
                </a:solidFill>
              </a:rPr>
              <a:t>… won the World Cup</a:t>
            </a:r>
          </a:p>
        </p:txBody>
      </p:sp>
      <p:sp>
        <p:nvSpPr>
          <p:cNvPr id="16" name="TextBox 15">
            <a:extLst>
              <a:ext uri="{FF2B5EF4-FFF2-40B4-BE49-F238E27FC236}">
                <a16:creationId xmlns:a16="http://schemas.microsoft.com/office/drawing/2014/main" id="{D98741D5-E3D2-4468-A68A-FF4A15DC08BB}"/>
              </a:ext>
            </a:extLst>
          </p:cNvPr>
          <p:cNvSpPr txBox="1"/>
          <p:nvPr/>
        </p:nvSpPr>
        <p:spPr>
          <a:xfrm>
            <a:off x="5777147" y="5914874"/>
            <a:ext cx="2968505" cy="461665"/>
          </a:xfrm>
          <a:prstGeom prst="rect">
            <a:avLst/>
          </a:prstGeom>
          <a:noFill/>
        </p:spPr>
        <p:txBody>
          <a:bodyPr wrap="none" rtlCol="0">
            <a:spAutoFit/>
          </a:bodyPr>
          <a:lstStyle/>
          <a:p>
            <a:r>
              <a:rPr lang="en-US" sz="2400" b="1" dirty="0">
                <a:solidFill>
                  <a:srgbClr val="FF0000"/>
                </a:solidFill>
              </a:rPr>
              <a:t>… the King of Football</a:t>
            </a: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0-#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668" y="0"/>
            <a:ext cx="9285668" cy="703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6374" y="1341436"/>
            <a:ext cx="1659626" cy="523220"/>
          </a:xfrm>
          <a:prstGeom prst="rect">
            <a:avLst/>
          </a:prstGeom>
          <a:noFill/>
        </p:spPr>
        <p:txBody>
          <a:bodyPr wrap="square" rtlCol="0">
            <a:spAutoFit/>
          </a:bodyPr>
          <a:lstStyle/>
          <a:p>
            <a:pPr algn="ctr"/>
            <a:r>
              <a:rPr lang="en-US" sz="2800" b="1" dirty="0" smtClean="0">
                <a:solidFill>
                  <a:srgbClr val="FFFF00"/>
                </a:solidFill>
              </a:rPr>
              <a:t>I. Reading</a:t>
            </a:r>
            <a:endParaRPr lang="en-US" sz="2800" b="1" dirty="0">
              <a:solidFill>
                <a:srgbClr val="FFFF00"/>
              </a:solidFill>
            </a:endParaRPr>
          </a:p>
        </p:txBody>
      </p:sp>
      <p:sp>
        <p:nvSpPr>
          <p:cNvPr id="7" name="Rectangle 6"/>
          <p:cNvSpPr/>
          <p:nvPr/>
        </p:nvSpPr>
        <p:spPr>
          <a:xfrm>
            <a:off x="601491" y="1728367"/>
            <a:ext cx="2110321" cy="523220"/>
          </a:xfrm>
          <a:prstGeom prst="rect">
            <a:avLst/>
          </a:prstGeom>
        </p:spPr>
        <p:txBody>
          <a:bodyPr wrap="none">
            <a:spAutoFit/>
          </a:bodyPr>
          <a:lstStyle/>
          <a:p>
            <a:r>
              <a:rPr lang="en-US" sz="2800" b="1" dirty="0" smtClean="0">
                <a:solidFill>
                  <a:srgbClr val="00B0F0"/>
                </a:solidFill>
                <a:ea typeface="Calibri"/>
                <a:cs typeface="Calibri"/>
              </a:rPr>
              <a:t>* Vocabulary</a:t>
            </a:r>
            <a:endParaRPr lang="en-US" sz="2800" dirty="0">
              <a:solidFill>
                <a:srgbClr val="00B0F0"/>
              </a:solidFill>
            </a:endParaRPr>
          </a:p>
        </p:txBody>
      </p:sp>
      <p:sp>
        <p:nvSpPr>
          <p:cNvPr id="9" name="TextBox 8"/>
          <p:cNvSpPr txBox="1"/>
          <p:nvPr/>
        </p:nvSpPr>
        <p:spPr>
          <a:xfrm>
            <a:off x="1040017" y="543428"/>
            <a:ext cx="6864823" cy="769441"/>
          </a:xfrm>
          <a:prstGeom prst="rect">
            <a:avLst/>
          </a:prstGeom>
          <a:no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GB" sz="4400" b="1" dirty="0" smtClean="0">
                <a:solidFill>
                  <a:srgbClr val="FFFF00"/>
                </a:solidFill>
              </a:rPr>
              <a:t>UNIT 8: SPORTS AND GAMES</a:t>
            </a:r>
            <a:endParaRPr lang="en-US" sz="4400" b="1" dirty="0">
              <a:solidFill>
                <a:srgbClr val="FFFF00"/>
              </a:solidFill>
            </a:endParaRPr>
          </a:p>
        </p:txBody>
      </p:sp>
      <p:sp>
        <p:nvSpPr>
          <p:cNvPr id="11" name="Rectangle 10"/>
          <p:cNvSpPr/>
          <p:nvPr/>
        </p:nvSpPr>
        <p:spPr>
          <a:xfrm>
            <a:off x="3356574" y="2399311"/>
            <a:ext cx="3209533" cy="490199"/>
          </a:xfrm>
          <a:prstGeom prst="rect">
            <a:avLst/>
          </a:prstGeom>
        </p:spPr>
        <p:txBody>
          <a:bodyPr wrap="none">
            <a:spAutoFit/>
          </a:bodyPr>
          <a:lstStyle/>
          <a:p>
            <a:pPr lvl="0">
              <a:lnSpc>
                <a:spcPct val="115000"/>
              </a:lnSpc>
              <a:spcAft>
                <a:spcPts val="1000"/>
              </a:spcAft>
            </a:pPr>
            <a:r>
              <a:rPr lang="en-US" sz="2400" b="1" dirty="0" err="1">
                <a:solidFill>
                  <a:schemeClr val="bg1"/>
                </a:solidFill>
                <a:latin typeface="Times New Roman"/>
                <a:ea typeface="Calibri"/>
                <a:cs typeface="Times New Roman"/>
              </a:rPr>
              <a:t>nghề</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nghiệp</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sự</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nghiệp</a:t>
            </a:r>
            <a:endParaRPr lang="en-US" sz="2400" b="1" dirty="0">
              <a:solidFill>
                <a:schemeClr val="bg1"/>
              </a:solidFill>
              <a:ea typeface="Times New Roman"/>
              <a:cs typeface="Times New Roman"/>
            </a:endParaRPr>
          </a:p>
        </p:txBody>
      </p:sp>
      <p:sp>
        <p:nvSpPr>
          <p:cNvPr id="12" name="Rectangle 11"/>
          <p:cNvSpPr/>
          <p:nvPr/>
        </p:nvSpPr>
        <p:spPr>
          <a:xfrm>
            <a:off x="550615" y="2433986"/>
            <a:ext cx="2980368" cy="461665"/>
          </a:xfrm>
          <a:prstGeom prst="rect">
            <a:avLst/>
          </a:prstGeom>
        </p:spPr>
        <p:txBody>
          <a:bodyPr wrap="none">
            <a:spAutoFit/>
          </a:bodyPr>
          <a:lstStyle/>
          <a:p>
            <a:r>
              <a:rPr lang="en-US" sz="2400" b="1" dirty="0" smtClean="0">
                <a:solidFill>
                  <a:schemeClr val="bg1"/>
                </a:solidFill>
                <a:latin typeface="Times New Roman"/>
                <a:ea typeface="Calibri"/>
                <a:cs typeface="Times New Roman"/>
              </a:rPr>
              <a:t>- career </a:t>
            </a:r>
            <a:r>
              <a:rPr lang="en-US" sz="2400" b="1" dirty="0">
                <a:solidFill>
                  <a:schemeClr val="bg1"/>
                </a:solidFill>
                <a:latin typeface="Times New Roman"/>
                <a:ea typeface="Calibri"/>
                <a:cs typeface="Times New Roman"/>
              </a:rPr>
              <a:t>(n</a:t>
            </a:r>
            <a:r>
              <a:rPr lang="en-US" sz="2400" b="1" dirty="0" smtClean="0">
                <a:solidFill>
                  <a:schemeClr val="bg1"/>
                </a:solidFill>
                <a:latin typeface="Times New Roman"/>
                <a:ea typeface="Calibri"/>
                <a:cs typeface="Times New Roman"/>
              </a:rPr>
              <a:t>)</a:t>
            </a:r>
            <a:r>
              <a:rPr lang="en-GB" sz="2400" b="1" dirty="0" smtClean="0">
                <a:solidFill>
                  <a:schemeClr val="bg1"/>
                </a:solidFill>
                <a:latin typeface="Times New Roman"/>
                <a:ea typeface="Calibri"/>
                <a:cs typeface="Times New Roman"/>
              </a:rPr>
              <a:t> </a:t>
            </a:r>
            <a:r>
              <a:rPr lang="en-US" sz="2400" dirty="0">
                <a:solidFill>
                  <a:srgbClr val="FFC000"/>
                </a:solidFill>
              </a:rPr>
              <a:t>/</a:t>
            </a:r>
            <a:r>
              <a:rPr lang="en-US" sz="2400" dirty="0" err="1">
                <a:solidFill>
                  <a:srgbClr val="FFC000"/>
                </a:solidFill>
              </a:rPr>
              <a:t>kəˈrɪər</a:t>
            </a:r>
            <a:r>
              <a:rPr lang="en-US" sz="2400" dirty="0" smtClean="0">
                <a:solidFill>
                  <a:srgbClr val="FFC000"/>
                </a:solidFill>
              </a:rPr>
              <a:t>/</a:t>
            </a:r>
            <a:r>
              <a:rPr lang="en-GB" sz="2400" b="1" dirty="0" smtClean="0">
                <a:solidFill>
                  <a:schemeClr val="bg1"/>
                </a:solidFill>
                <a:latin typeface="Times New Roman"/>
                <a:ea typeface="Calibri"/>
                <a:cs typeface="Times New Roman"/>
              </a:rPr>
              <a:t>:</a:t>
            </a:r>
            <a:endParaRPr lang="en-US" sz="24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340" y="2522675"/>
            <a:ext cx="3348507" cy="244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550614" y="2968373"/>
            <a:ext cx="2611155" cy="461665"/>
          </a:xfrm>
          <a:prstGeom prst="rect">
            <a:avLst/>
          </a:prstGeom>
        </p:spPr>
        <p:txBody>
          <a:bodyPr wrap="square">
            <a:spAutoFit/>
          </a:bodyPr>
          <a:lstStyle/>
          <a:p>
            <a:r>
              <a:rPr lang="en-US" sz="2400" b="1" dirty="0" smtClean="0">
                <a:solidFill>
                  <a:schemeClr val="bg1"/>
                </a:solidFill>
                <a:latin typeface="Times New Roman"/>
                <a:ea typeface="Calibri"/>
                <a:cs typeface="Times New Roman"/>
              </a:rPr>
              <a:t>- goal </a:t>
            </a:r>
            <a:r>
              <a:rPr lang="en-US" sz="2400" b="1" dirty="0">
                <a:solidFill>
                  <a:schemeClr val="bg1"/>
                </a:solidFill>
                <a:latin typeface="Times New Roman"/>
                <a:ea typeface="Calibri"/>
                <a:cs typeface="Times New Roman"/>
              </a:rPr>
              <a:t>(n</a:t>
            </a:r>
            <a:r>
              <a:rPr lang="en-US" sz="2400" b="1" dirty="0" smtClean="0">
                <a:solidFill>
                  <a:schemeClr val="bg1"/>
                </a:solidFill>
                <a:latin typeface="Times New Roman"/>
                <a:ea typeface="Calibri"/>
                <a:cs typeface="Times New Roman"/>
              </a:rPr>
              <a:t>) </a:t>
            </a:r>
            <a:r>
              <a:rPr lang="en-US" sz="2400" dirty="0">
                <a:solidFill>
                  <a:srgbClr val="FFC000"/>
                </a:solidFill>
              </a:rPr>
              <a:t>/</a:t>
            </a:r>
            <a:r>
              <a:rPr lang="en-US" sz="2400" dirty="0" err="1">
                <a:solidFill>
                  <a:srgbClr val="FFC000"/>
                </a:solidFill>
              </a:rPr>
              <a:t>ɡəʊl</a:t>
            </a:r>
            <a:r>
              <a:rPr lang="en-US" sz="2400" dirty="0" smtClean="0">
                <a:solidFill>
                  <a:srgbClr val="FFC000"/>
                </a:solidFill>
              </a:rPr>
              <a:t>/ </a:t>
            </a:r>
            <a:r>
              <a:rPr lang="en-US" sz="2400" dirty="0" smtClean="0">
                <a:solidFill>
                  <a:schemeClr val="bg1"/>
                </a:solidFill>
              </a:rPr>
              <a:t>:</a:t>
            </a:r>
            <a:r>
              <a:rPr lang="vi-VN" sz="2400" b="1" dirty="0" smtClean="0">
                <a:solidFill>
                  <a:srgbClr val="FFC000"/>
                </a:solidFill>
                <a:latin typeface="Times New Roman"/>
                <a:ea typeface="Calibri"/>
                <a:cs typeface="Times New Roman"/>
              </a:rPr>
              <a:t> </a:t>
            </a:r>
            <a:endParaRPr lang="en-US" sz="2400" b="1" dirty="0">
              <a:solidFill>
                <a:srgbClr val="FFC000"/>
              </a:solidFill>
            </a:endParaRPr>
          </a:p>
        </p:txBody>
      </p:sp>
      <p:sp>
        <p:nvSpPr>
          <p:cNvPr id="14" name="Rectangle 13"/>
          <p:cNvSpPr/>
          <p:nvPr/>
        </p:nvSpPr>
        <p:spPr>
          <a:xfrm>
            <a:off x="2955705" y="2953723"/>
            <a:ext cx="3353803" cy="490199"/>
          </a:xfrm>
          <a:prstGeom prst="rect">
            <a:avLst/>
          </a:prstGeom>
        </p:spPr>
        <p:txBody>
          <a:bodyPr wrap="none">
            <a:spAutoFit/>
          </a:bodyPr>
          <a:lstStyle/>
          <a:p>
            <a:pPr lvl="0">
              <a:lnSpc>
                <a:spcPct val="115000"/>
              </a:lnSpc>
              <a:spcAft>
                <a:spcPts val="1000"/>
              </a:spcAft>
            </a:pPr>
            <a:r>
              <a:rPr lang="en-US" sz="2400" b="1" dirty="0" err="1">
                <a:solidFill>
                  <a:schemeClr val="bg1"/>
                </a:solidFill>
                <a:latin typeface="Times New Roman"/>
                <a:ea typeface="Calibri"/>
                <a:cs typeface="Times New Roman"/>
              </a:rPr>
              <a:t>khung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thành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bàn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thắng</a:t>
            </a:r>
            <a:endParaRPr lang="en-US" sz="2400" b="1" dirty="0">
              <a:solidFill>
                <a:schemeClr val="bg1"/>
              </a:solidFill>
              <a:ea typeface="Times New Roman"/>
              <a:cs typeface="Times New Roman"/>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813" y="2252208"/>
            <a:ext cx="4273908" cy="298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550614" y="3506212"/>
            <a:ext cx="2805960" cy="461665"/>
          </a:xfrm>
          <a:prstGeom prst="rect">
            <a:avLst/>
          </a:prstGeom>
        </p:spPr>
        <p:txBody>
          <a:bodyPr wrap="square">
            <a:spAutoFit/>
          </a:bodyPr>
          <a:lstStyle/>
          <a:p>
            <a:r>
              <a:rPr lang="en-US" sz="2400" b="1" dirty="0" smtClean="0">
                <a:solidFill>
                  <a:schemeClr val="bg1"/>
                </a:solidFill>
                <a:latin typeface="Times New Roman"/>
                <a:ea typeface="Calibri"/>
                <a:cs typeface="Calibri"/>
              </a:rPr>
              <a:t>- score </a:t>
            </a:r>
            <a:r>
              <a:rPr lang="en-US" sz="2400" b="1" dirty="0">
                <a:solidFill>
                  <a:schemeClr val="bg1"/>
                </a:solidFill>
                <a:latin typeface="Times New Roman"/>
                <a:ea typeface="Calibri"/>
                <a:cs typeface="Calibri"/>
              </a:rPr>
              <a:t>(v, n</a:t>
            </a:r>
            <a:r>
              <a:rPr lang="en-US" sz="2400" b="1" dirty="0" smtClean="0">
                <a:solidFill>
                  <a:schemeClr val="bg1"/>
                </a:solidFill>
                <a:latin typeface="Times New Roman"/>
                <a:ea typeface="Calibri"/>
                <a:cs typeface="Calibri"/>
              </a:rPr>
              <a:t>)</a:t>
            </a:r>
            <a:r>
              <a:rPr lang="en-US" sz="2400" dirty="0"/>
              <a:t> </a:t>
            </a:r>
            <a:r>
              <a:rPr lang="en-US" sz="2400" dirty="0">
                <a:solidFill>
                  <a:srgbClr val="FFC000"/>
                </a:solidFill>
              </a:rPr>
              <a:t>/</a:t>
            </a:r>
            <a:r>
              <a:rPr lang="en-US" sz="2400" dirty="0" err="1">
                <a:solidFill>
                  <a:srgbClr val="FFC000"/>
                </a:solidFill>
              </a:rPr>
              <a:t>skɔːr</a:t>
            </a:r>
            <a:r>
              <a:rPr lang="en-US" sz="2400" dirty="0" smtClean="0">
                <a:solidFill>
                  <a:srgbClr val="FFC000"/>
                </a:solidFill>
              </a:rPr>
              <a:t>/</a:t>
            </a:r>
            <a:r>
              <a:rPr lang="vi-VN" sz="2400" b="1" dirty="0" smtClean="0">
                <a:solidFill>
                  <a:schemeClr val="bg1"/>
                </a:solidFill>
                <a:latin typeface="Times New Roman"/>
                <a:ea typeface="Calibri"/>
                <a:cs typeface="Calibri"/>
              </a:rPr>
              <a:t>: </a:t>
            </a:r>
            <a:endParaRPr lang="en-US" sz="2400" b="1" dirty="0">
              <a:solidFill>
                <a:schemeClr val="bg1"/>
              </a:solidFill>
            </a:endParaRPr>
          </a:p>
        </p:txBody>
      </p:sp>
      <p:sp>
        <p:nvSpPr>
          <p:cNvPr id="17" name="Rectangle 16"/>
          <p:cNvSpPr/>
          <p:nvPr/>
        </p:nvSpPr>
        <p:spPr>
          <a:xfrm>
            <a:off x="3287806" y="3485315"/>
            <a:ext cx="1972015" cy="517065"/>
          </a:xfrm>
          <a:prstGeom prst="rect">
            <a:avLst/>
          </a:prstGeom>
        </p:spPr>
        <p:txBody>
          <a:bodyPr wrap="none">
            <a:spAutoFit/>
          </a:bodyPr>
          <a:lstStyle/>
          <a:p>
            <a:pPr lvl="0">
              <a:lnSpc>
                <a:spcPct val="115000"/>
              </a:lnSpc>
            </a:pPr>
            <a:r>
              <a:rPr lang="en-US" sz="2400" b="1" dirty="0" err="1">
                <a:solidFill>
                  <a:schemeClr val="bg1"/>
                </a:solidFill>
                <a:latin typeface="Times New Roman"/>
                <a:ea typeface="Calibri"/>
                <a:cs typeface="Calibri"/>
              </a:rPr>
              <a:t>điểm</a:t>
            </a:r>
            <a:r>
              <a:rPr lang="en-US" sz="2400" b="1" dirty="0">
                <a:solidFill>
                  <a:schemeClr val="bg1"/>
                </a:solidFill>
                <a:latin typeface="Times New Roman"/>
                <a:ea typeface="Calibri"/>
                <a:cs typeface="Calibri"/>
              </a:rPr>
              <a:t>, </a:t>
            </a:r>
            <a:r>
              <a:rPr lang="en-US" sz="2400" b="1" dirty="0" err="1">
                <a:solidFill>
                  <a:schemeClr val="bg1"/>
                </a:solidFill>
                <a:latin typeface="Times New Roman"/>
                <a:ea typeface="Calibri"/>
                <a:cs typeface="Calibri"/>
              </a:rPr>
              <a:t>ghi</a:t>
            </a:r>
            <a:r>
              <a:rPr lang="en-US" sz="2400" b="1" dirty="0">
                <a:solidFill>
                  <a:schemeClr val="bg1"/>
                </a:solidFill>
                <a:latin typeface="Times New Roman"/>
                <a:ea typeface="Calibri"/>
                <a:cs typeface="Calibri"/>
              </a:rPr>
              <a:t> </a:t>
            </a:r>
            <a:r>
              <a:rPr lang="en-US" sz="2400" b="1" dirty="0" err="1">
                <a:solidFill>
                  <a:schemeClr val="bg1"/>
                </a:solidFill>
                <a:latin typeface="Times New Roman"/>
                <a:ea typeface="Calibri"/>
                <a:cs typeface="Calibri"/>
              </a:rPr>
              <a:t>bàn</a:t>
            </a:r>
            <a:endParaRPr lang="en-US" sz="2400" b="1" dirty="0">
              <a:solidFill>
                <a:schemeClr val="bg1"/>
              </a:solidFill>
              <a:ea typeface="Times New Roman"/>
              <a:cs typeface="Calibri"/>
            </a:endParaRPr>
          </a:p>
        </p:txBody>
      </p:sp>
      <p:sp>
        <p:nvSpPr>
          <p:cNvPr id="18" name="Rectangle 17"/>
          <p:cNvSpPr/>
          <p:nvPr/>
        </p:nvSpPr>
        <p:spPr>
          <a:xfrm>
            <a:off x="551284" y="4060447"/>
            <a:ext cx="2144177" cy="461665"/>
          </a:xfrm>
          <a:prstGeom prst="rect">
            <a:avLst/>
          </a:prstGeom>
        </p:spPr>
        <p:txBody>
          <a:bodyPr wrap="none">
            <a:spAutoFit/>
          </a:bodyPr>
          <a:lstStyle/>
          <a:p>
            <a:r>
              <a:rPr lang="en-US" sz="2400" b="1" dirty="0">
                <a:solidFill>
                  <a:schemeClr val="bg1"/>
                </a:solidFill>
                <a:latin typeface="Times New Roman"/>
                <a:ea typeface="Times New Roman"/>
                <a:cs typeface="Calibri"/>
              </a:rPr>
              <a:t>-  take part</a:t>
            </a:r>
            <a:r>
              <a:rPr lang="en-US" sz="2400" b="1" spc="-120" dirty="0">
                <a:solidFill>
                  <a:schemeClr val="bg1"/>
                </a:solidFill>
                <a:latin typeface="Times New Roman"/>
                <a:ea typeface="Times New Roman"/>
                <a:cs typeface="Calibri"/>
              </a:rPr>
              <a:t> </a:t>
            </a:r>
            <a:r>
              <a:rPr lang="en-US" sz="2400" b="1" dirty="0">
                <a:solidFill>
                  <a:schemeClr val="bg1"/>
                </a:solidFill>
                <a:latin typeface="Times New Roman"/>
                <a:ea typeface="Times New Roman"/>
                <a:cs typeface="Calibri"/>
              </a:rPr>
              <a:t>in: </a:t>
            </a:r>
            <a:endParaRPr lang="en-US" sz="2400" b="1" dirty="0">
              <a:solidFill>
                <a:schemeClr val="bg1"/>
              </a:solidFill>
            </a:endParaRPr>
          </a:p>
        </p:txBody>
      </p:sp>
      <p:sp>
        <p:nvSpPr>
          <p:cNvPr id="19" name="Rectangle 18"/>
          <p:cNvSpPr/>
          <p:nvPr/>
        </p:nvSpPr>
        <p:spPr>
          <a:xfrm>
            <a:off x="2821627" y="4021810"/>
            <a:ext cx="1338828" cy="490199"/>
          </a:xfrm>
          <a:prstGeom prst="rect">
            <a:avLst/>
          </a:prstGeom>
        </p:spPr>
        <p:txBody>
          <a:bodyPr wrap="none">
            <a:spAutoFit/>
          </a:bodyPr>
          <a:lstStyle/>
          <a:p>
            <a:pPr lvl="0">
              <a:lnSpc>
                <a:spcPct val="115000"/>
              </a:lnSpc>
            </a:pPr>
            <a:r>
              <a:rPr lang="en-US" sz="2400" b="1" dirty="0" err="1" smtClean="0">
                <a:solidFill>
                  <a:schemeClr val="bg1"/>
                </a:solidFill>
                <a:latin typeface="Times New Roman"/>
                <a:ea typeface="Times New Roman"/>
                <a:cs typeface="Calibri"/>
              </a:rPr>
              <a:t>tham</a:t>
            </a:r>
            <a:r>
              <a:rPr lang="en-US" sz="2400" b="1" dirty="0" smtClean="0">
                <a:solidFill>
                  <a:schemeClr val="bg1"/>
                </a:solidFill>
                <a:latin typeface="Times New Roman"/>
                <a:ea typeface="Times New Roman"/>
                <a:cs typeface="Calibri"/>
              </a:rPr>
              <a:t> </a:t>
            </a:r>
            <a:r>
              <a:rPr lang="en-US" sz="2400" b="1" dirty="0" err="1">
                <a:solidFill>
                  <a:schemeClr val="bg1"/>
                </a:solidFill>
                <a:latin typeface="Times New Roman"/>
                <a:ea typeface="Times New Roman"/>
                <a:cs typeface="Calibri"/>
              </a:rPr>
              <a:t>gia</a:t>
            </a:r>
            <a:endParaRPr lang="en-US" sz="2400" b="1" dirty="0">
              <a:solidFill>
                <a:schemeClr val="bg1"/>
              </a:solidFill>
              <a:ea typeface="Times New Roman"/>
              <a:cs typeface="Calibri"/>
            </a:endParaRPr>
          </a:p>
        </p:txBody>
      </p:sp>
    </p:spTree>
    <p:extLst>
      <p:ext uri="{BB962C8B-B14F-4D97-AF65-F5344CB8AC3E}">
        <p14:creationId xmlns:p14="http://schemas.microsoft.com/office/powerpoint/2010/main" val="149435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75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xit" presetSubtype="0" fill="hold" nodeType="afterEffect">
                                  <p:stCondLst>
                                    <p:cond delay="0"/>
                                  </p:stCondLst>
                                  <p:childTnLst>
                                    <p:animEffect transition="out" filter="fade">
                                      <p:cBhvr>
                                        <p:cTn id="32" dur="1000"/>
                                        <p:tgtEl>
                                          <p:spTgt spid="1026"/>
                                        </p:tgtEl>
                                      </p:cBhvr>
                                    </p:animEffect>
                                    <p:anim calcmode="lin" valueType="num">
                                      <p:cBhvr>
                                        <p:cTn id="33" dur="1000"/>
                                        <p:tgtEl>
                                          <p:spTgt spid="1026"/>
                                        </p:tgtEl>
                                        <p:attrNameLst>
                                          <p:attrName>ppt_x</p:attrName>
                                        </p:attrNameLst>
                                      </p:cBhvr>
                                      <p:tavLst>
                                        <p:tav tm="0">
                                          <p:val>
                                            <p:strVal val="ppt_x"/>
                                          </p:val>
                                        </p:tav>
                                        <p:tav tm="100000">
                                          <p:val>
                                            <p:strVal val="ppt_x"/>
                                          </p:val>
                                        </p:tav>
                                      </p:tavLst>
                                    </p:anim>
                                    <p:anim calcmode="lin" valueType="num">
                                      <p:cBhvr>
                                        <p:cTn id="34" dur="1000"/>
                                        <p:tgtEl>
                                          <p:spTgt spid="1026"/>
                                        </p:tgtEl>
                                        <p:attrNameLst>
                                          <p:attrName>ppt_y</p:attrName>
                                        </p:attrNameLst>
                                      </p:cBhvr>
                                      <p:tavLst>
                                        <p:tav tm="0">
                                          <p:val>
                                            <p:strVal val="ppt_y"/>
                                          </p:val>
                                        </p:tav>
                                        <p:tav tm="100000">
                                          <p:val>
                                            <p:strVal val="ppt_y+.1"/>
                                          </p:val>
                                        </p:tav>
                                      </p:tavLst>
                                    </p:anim>
                                    <p:set>
                                      <p:cBhvr>
                                        <p:cTn id="35" dur="1" fill="hold">
                                          <p:stCondLst>
                                            <p:cond delay="999"/>
                                          </p:stCondLst>
                                        </p:cTn>
                                        <p:tgtEl>
                                          <p:spTgt spid="102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29"/>
                                        </p:tgtEl>
                                        <p:attrNameLst>
                                          <p:attrName>style.visibility</p:attrName>
                                        </p:attrNameLst>
                                      </p:cBhvr>
                                      <p:to>
                                        <p:strVal val="visible"/>
                                      </p:to>
                                    </p:set>
                                    <p:anim calcmode="lin" valueType="num">
                                      <p:cBhvr>
                                        <p:cTn id="40" dur="1750" fill="hold"/>
                                        <p:tgtEl>
                                          <p:spTgt spid="1029"/>
                                        </p:tgtEl>
                                        <p:attrNameLst>
                                          <p:attrName>ppt_w</p:attrName>
                                        </p:attrNameLst>
                                      </p:cBhvr>
                                      <p:tavLst>
                                        <p:tav tm="0">
                                          <p:val>
                                            <p:fltVal val="0"/>
                                          </p:val>
                                        </p:tav>
                                        <p:tav tm="100000">
                                          <p:val>
                                            <p:strVal val="#ppt_w"/>
                                          </p:val>
                                        </p:tav>
                                      </p:tavLst>
                                    </p:anim>
                                    <p:anim calcmode="lin" valueType="num">
                                      <p:cBhvr>
                                        <p:cTn id="41" dur="1750" fill="hold"/>
                                        <p:tgtEl>
                                          <p:spTgt spid="1029"/>
                                        </p:tgtEl>
                                        <p:attrNameLst>
                                          <p:attrName>ppt_h</p:attrName>
                                        </p:attrNameLst>
                                      </p:cBhvr>
                                      <p:tavLst>
                                        <p:tav tm="0">
                                          <p:val>
                                            <p:fltVal val="0"/>
                                          </p:val>
                                        </p:tav>
                                        <p:tav tm="100000">
                                          <p:val>
                                            <p:strVal val="#ppt_h"/>
                                          </p:val>
                                        </p:tav>
                                      </p:tavLst>
                                    </p:anim>
                                    <p:animEffect transition="in" filter="fade">
                                      <p:cBhvr>
                                        <p:cTn id="42" dur="1750"/>
                                        <p:tgtEl>
                                          <p:spTgt spid="10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125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250"/>
                                        <p:tgtEl>
                                          <p:spTgt spid="17"/>
                                        </p:tgtEl>
                                      </p:cBhvr>
                                    </p:animEffect>
                                  </p:childTnLst>
                                </p:cTn>
                              </p:par>
                            </p:childTnLst>
                          </p:cTn>
                        </p:par>
                        <p:par>
                          <p:cTn id="53" fill="hold">
                            <p:stCondLst>
                              <p:cond delay="1250"/>
                            </p:stCondLst>
                            <p:childTnLst>
                              <p:par>
                                <p:cTn id="54" presetID="16" presetClass="exit" presetSubtype="21" fill="hold" nodeType="afterEffect">
                                  <p:stCondLst>
                                    <p:cond delay="0"/>
                                  </p:stCondLst>
                                  <p:childTnLst>
                                    <p:animEffect transition="out" filter="barn(inVertical)">
                                      <p:cBhvr>
                                        <p:cTn id="55" dur="1250"/>
                                        <p:tgtEl>
                                          <p:spTgt spid="1029"/>
                                        </p:tgtEl>
                                      </p:cBhvr>
                                    </p:animEffect>
                                    <p:set>
                                      <p:cBhvr>
                                        <p:cTn id="56" dur="1" fill="hold">
                                          <p:stCondLst>
                                            <p:cond delay="1249"/>
                                          </p:stCondLst>
                                        </p:cTn>
                                        <p:tgtEl>
                                          <p:spTgt spid="102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2955705" y="247297"/>
            <a:ext cx="3502241"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2800" b="1" dirty="0" smtClean="0">
                <a:ea typeface="Calibri"/>
                <a:cs typeface="Calibri"/>
              </a:rPr>
              <a:t>* Checking vocabulary</a:t>
            </a:r>
            <a:endParaRPr lang="en-US" sz="2800" b="1" dirty="0"/>
          </a:p>
        </p:txBody>
      </p:sp>
      <p:sp>
        <p:nvSpPr>
          <p:cNvPr id="15" name="Rectangle 14"/>
          <p:cNvSpPr/>
          <p:nvPr/>
        </p:nvSpPr>
        <p:spPr>
          <a:xfrm>
            <a:off x="3949008" y="1587934"/>
            <a:ext cx="3714478" cy="556434"/>
          </a:xfrm>
          <a:prstGeom prst="rect">
            <a:avLst/>
          </a:prstGeom>
        </p:spPr>
        <p:txBody>
          <a:bodyPr wrap="none">
            <a:spAutoFit/>
          </a:bodyPr>
          <a:lstStyle/>
          <a:p>
            <a:pPr lvl="0">
              <a:lnSpc>
                <a:spcPct val="115000"/>
              </a:lnSpc>
              <a:spcAft>
                <a:spcPts val="1000"/>
              </a:spcAft>
            </a:pPr>
            <a:r>
              <a:rPr lang="en-US" sz="2800" b="1" dirty="0" err="1">
                <a:solidFill>
                  <a:srgbClr val="0070C0"/>
                </a:solidFill>
                <a:latin typeface="Times New Roman"/>
                <a:ea typeface="Calibri"/>
                <a:cs typeface="Times New Roman"/>
              </a:rPr>
              <a:t>nghề</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nghiệp</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sự</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nghiệp</a:t>
            </a:r>
            <a:endParaRPr lang="en-US" sz="2800" b="1" dirty="0">
              <a:solidFill>
                <a:srgbClr val="0070C0"/>
              </a:solidFill>
              <a:ea typeface="Times New Roman"/>
              <a:cs typeface="Times New Roman"/>
            </a:endParaRPr>
          </a:p>
        </p:txBody>
      </p:sp>
      <p:sp>
        <p:nvSpPr>
          <p:cNvPr id="16" name="Rectangle 15"/>
          <p:cNvSpPr/>
          <p:nvPr/>
        </p:nvSpPr>
        <p:spPr>
          <a:xfrm>
            <a:off x="550615" y="1622609"/>
            <a:ext cx="3416192" cy="523220"/>
          </a:xfrm>
          <a:prstGeom prst="rect">
            <a:avLst/>
          </a:prstGeom>
        </p:spPr>
        <p:txBody>
          <a:bodyPr wrap="none">
            <a:spAutoFit/>
          </a:bodyPr>
          <a:lstStyle/>
          <a:p>
            <a:r>
              <a:rPr lang="en-US" sz="2800" b="1" dirty="0" smtClean="0">
                <a:latin typeface="Times New Roman"/>
                <a:ea typeface="Calibri"/>
                <a:cs typeface="Times New Roman"/>
              </a:rPr>
              <a:t>- career </a:t>
            </a:r>
            <a:r>
              <a:rPr lang="en-US" sz="2800" b="1" dirty="0">
                <a:latin typeface="Times New Roman"/>
                <a:ea typeface="Calibri"/>
                <a:cs typeface="Times New Roman"/>
              </a:rPr>
              <a:t>(n</a:t>
            </a:r>
            <a:r>
              <a:rPr lang="en-US" sz="2800" b="1" dirty="0" smtClean="0">
                <a:latin typeface="Times New Roman"/>
                <a:ea typeface="Calibri"/>
                <a:cs typeface="Times New Roman"/>
              </a:rPr>
              <a:t>)</a:t>
            </a:r>
            <a:r>
              <a:rPr lang="en-GB" sz="2800" b="1" dirty="0" smtClean="0">
                <a:latin typeface="Times New Roman"/>
                <a:ea typeface="Calibri"/>
                <a:cs typeface="Times New Roman"/>
              </a:rPr>
              <a:t> </a:t>
            </a:r>
            <a:r>
              <a:rPr lang="en-US" sz="2800" b="1" dirty="0"/>
              <a:t>/</a:t>
            </a:r>
            <a:r>
              <a:rPr lang="en-US" sz="2800" b="1" dirty="0" err="1"/>
              <a:t>kəˈrɪər</a:t>
            </a:r>
            <a:r>
              <a:rPr lang="en-US" sz="2800" b="1" dirty="0" smtClean="0"/>
              <a:t>/</a:t>
            </a:r>
            <a:r>
              <a:rPr lang="en-GB" sz="2800" b="1" dirty="0" smtClean="0">
                <a:latin typeface="Times New Roman"/>
                <a:ea typeface="Calibri"/>
                <a:cs typeface="Times New Roman"/>
              </a:rPr>
              <a:t>:</a:t>
            </a:r>
            <a:endParaRPr lang="en-US" sz="2800" b="1" dirty="0"/>
          </a:p>
        </p:txBody>
      </p:sp>
      <p:sp>
        <p:nvSpPr>
          <p:cNvPr id="17" name="Rectangle 16"/>
          <p:cNvSpPr/>
          <p:nvPr/>
        </p:nvSpPr>
        <p:spPr>
          <a:xfrm>
            <a:off x="550614" y="2156996"/>
            <a:ext cx="2926682" cy="523220"/>
          </a:xfrm>
          <a:prstGeom prst="rect">
            <a:avLst/>
          </a:prstGeom>
        </p:spPr>
        <p:txBody>
          <a:bodyPr wrap="square">
            <a:spAutoFit/>
          </a:bodyPr>
          <a:lstStyle/>
          <a:p>
            <a:r>
              <a:rPr lang="en-US" sz="2800" b="1" dirty="0" smtClean="0">
                <a:latin typeface="Times New Roman"/>
                <a:ea typeface="Calibri"/>
                <a:cs typeface="Times New Roman"/>
              </a:rPr>
              <a:t>- goal </a:t>
            </a:r>
            <a:r>
              <a:rPr lang="en-US" sz="2800" b="1" dirty="0">
                <a:latin typeface="Times New Roman"/>
                <a:ea typeface="Calibri"/>
                <a:cs typeface="Times New Roman"/>
              </a:rPr>
              <a:t>(n</a:t>
            </a:r>
            <a:r>
              <a:rPr lang="en-US" sz="2800" b="1" dirty="0" smtClean="0">
                <a:latin typeface="Times New Roman"/>
                <a:ea typeface="Calibri"/>
                <a:cs typeface="Times New Roman"/>
              </a:rPr>
              <a:t>) </a:t>
            </a:r>
            <a:r>
              <a:rPr lang="en-US" sz="2800" b="1" dirty="0"/>
              <a:t>/</a:t>
            </a:r>
            <a:r>
              <a:rPr lang="en-US" sz="2800" b="1" dirty="0" err="1"/>
              <a:t>ɡəʊl</a:t>
            </a:r>
            <a:r>
              <a:rPr lang="en-US" sz="2800" b="1" dirty="0" smtClean="0"/>
              <a:t>/ :</a:t>
            </a:r>
            <a:r>
              <a:rPr lang="vi-VN" sz="2800" b="1" dirty="0" smtClean="0">
                <a:latin typeface="Times New Roman"/>
                <a:ea typeface="Calibri"/>
                <a:cs typeface="Times New Roman"/>
              </a:rPr>
              <a:t> </a:t>
            </a:r>
            <a:endParaRPr lang="en-US" sz="2800" b="1" dirty="0"/>
          </a:p>
        </p:txBody>
      </p:sp>
      <p:sp>
        <p:nvSpPr>
          <p:cNvPr id="18" name="Rectangle 17"/>
          <p:cNvSpPr/>
          <p:nvPr/>
        </p:nvSpPr>
        <p:spPr>
          <a:xfrm>
            <a:off x="3844356" y="2142346"/>
            <a:ext cx="3886000" cy="556434"/>
          </a:xfrm>
          <a:prstGeom prst="rect">
            <a:avLst/>
          </a:prstGeom>
        </p:spPr>
        <p:txBody>
          <a:bodyPr wrap="none">
            <a:spAutoFit/>
          </a:bodyPr>
          <a:lstStyle/>
          <a:p>
            <a:pPr lvl="0">
              <a:lnSpc>
                <a:spcPct val="115000"/>
              </a:lnSpc>
              <a:spcAft>
                <a:spcPts val="1000"/>
              </a:spcAft>
            </a:pPr>
            <a:r>
              <a:rPr lang="en-US" sz="2800" b="1" dirty="0" err="1">
                <a:solidFill>
                  <a:srgbClr val="0070C0"/>
                </a:solidFill>
                <a:latin typeface="Times New Roman"/>
                <a:ea typeface="Calibri"/>
                <a:cs typeface="Times New Roman"/>
              </a:rPr>
              <a:t>khung</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thành</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bàn</a:t>
            </a:r>
            <a:r>
              <a:rPr lang="en-US" sz="2800" b="1" dirty="0">
                <a:solidFill>
                  <a:srgbClr val="0070C0"/>
                </a:solidFill>
                <a:latin typeface="Times New Roman"/>
                <a:ea typeface="Calibri"/>
                <a:cs typeface="Times New Roman"/>
              </a:rPr>
              <a:t> </a:t>
            </a:r>
            <a:r>
              <a:rPr lang="en-US" sz="2800" b="1" dirty="0" err="1" smtClean="0">
                <a:solidFill>
                  <a:srgbClr val="0070C0"/>
                </a:solidFill>
                <a:latin typeface="Times New Roman"/>
                <a:ea typeface="Calibri"/>
                <a:cs typeface="Times New Roman"/>
              </a:rPr>
              <a:t>thắng</a:t>
            </a:r>
            <a:endParaRPr lang="en-US" sz="2800" b="1" dirty="0">
              <a:solidFill>
                <a:srgbClr val="0070C0"/>
              </a:solidFill>
              <a:ea typeface="Times New Roman"/>
              <a:cs typeface="Times New Roman"/>
            </a:endParaRPr>
          </a:p>
        </p:txBody>
      </p:sp>
      <p:sp>
        <p:nvSpPr>
          <p:cNvPr id="19" name="Rectangle 18"/>
          <p:cNvSpPr/>
          <p:nvPr/>
        </p:nvSpPr>
        <p:spPr>
          <a:xfrm>
            <a:off x="550613" y="2694835"/>
            <a:ext cx="3531990" cy="523220"/>
          </a:xfrm>
          <a:prstGeom prst="rect">
            <a:avLst/>
          </a:prstGeom>
        </p:spPr>
        <p:txBody>
          <a:bodyPr wrap="square">
            <a:spAutoFit/>
          </a:bodyPr>
          <a:lstStyle/>
          <a:p>
            <a:r>
              <a:rPr lang="en-US" sz="2800" b="1" dirty="0" smtClean="0">
                <a:latin typeface="Times New Roman"/>
                <a:ea typeface="Calibri"/>
                <a:cs typeface="Calibri"/>
              </a:rPr>
              <a:t>- score </a:t>
            </a:r>
            <a:r>
              <a:rPr lang="en-US" sz="2800" b="1" dirty="0">
                <a:latin typeface="Times New Roman"/>
                <a:ea typeface="Calibri"/>
                <a:cs typeface="Calibri"/>
              </a:rPr>
              <a:t>(v, n</a:t>
            </a:r>
            <a:r>
              <a:rPr lang="en-US" sz="2800" b="1" dirty="0" smtClean="0">
                <a:latin typeface="Times New Roman"/>
                <a:ea typeface="Calibri"/>
                <a:cs typeface="Calibri"/>
              </a:rPr>
              <a:t>)</a:t>
            </a:r>
            <a:r>
              <a:rPr lang="en-US" sz="2800" b="1" dirty="0"/>
              <a:t> /</a:t>
            </a:r>
            <a:r>
              <a:rPr lang="en-US" sz="2800" b="1" dirty="0" err="1"/>
              <a:t>skɔːr</a:t>
            </a:r>
            <a:r>
              <a:rPr lang="en-US" sz="2800" b="1" dirty="0" smtClean="0"/>
              <a:t>/</a:t>
            </a:r>
            <a:r>
              <a:rPr lang="vi-VN" sz="2800" b="1" dirty="0" smtClean="0">
                <a:latin typeface="Times New Roman"/>
                <a:ea typeface="Calibri"/>
                <a:cs typeface="Calibri"/>
              </a:rPr>
              <a:t>: </a:t>
            </a:r>
            <a:endParaRPr lang="en-US" sz="2800" b="1" dirty="0"/>
          </a:p>
        </p:txBody>
      </p:sp>
      <p:sp>
        <p:nvSpPr>
          <p:cNvPr id="20" name="Rectangle 19"/>
          <p:cNvSpPr/>
          <p:nvPr/>
        </p:nvSpPr>
        <p:spPr>
          <a:xfrm>
            <a:off x="3867361" y="2673938"/>
            <a:ext cx="2271776" cy="556434"/>
          </a:xfrm>
          <a:prstGeom prst="rect">
            <a:avLst/>
          </a:prstGeom>
        </p:spPr>
        <p:txBody>
          <a:bodyPr wrap="none">
            <a:spAutoFit/>
          </a:bodyPr>
          <a:lstStyle/>
          <a:p>
            <a:pPr lvl="0">
              <a:lnSpc>
                <a:spcPct val="115000"/>
              </a:lnSpc>
            </a:pPr>
            <a:r>
              <a:rPr lang="en-US" sz="2800" b="1" dirty="0" err="1">
                <a:solidFill>
                  <a:srgbClr val="0070C0"/>
                </a:solidFill>
                <a:latin typeface="Times New Roman"/>
                <a:ea typeface="Calibri"/>
                <a:cs typeface="Calibri"/>
              </a:rPr>
              <a:t>điểm</a:t>
            </a:r>
            <a:r>
              <a:rPr lang="en-US" sz="2800" b="1" dirty="0">
                <a:solidFill>
                  <a:srgbClr val="0070C0"/>
                </a:solidFill>
                <a:latin typeface="Times New Roman"/>
                <a:ea typeface="Calibri"/>
                <a:cs typeface="Calibri"/>
              </a:rPr>
              <a:t>, </a:t>
            </a:r>
            <a:r>
              <a:rPr lang="en-US" sz="2800" b="1" dirty="0" err="1">
                <a:solidFill>
                  <a:srgbClr val="0070C0"/>
                </a:solidFill>
                <a:latin typeface="Times New Roman"/>
                <a:ea typeface="Calibri"/>
                <a:cs typeface="Calibri"/>
              </a:rPr>
              <a:t>ghi</a:t>
            </a:r>
            <a:r>
              <a:rPr lang="en-US" sz="2800" b="1" dirty="0">
                <a:solidFill>
                  <a:srgbClr val="0070C0"/>
                </a:solidFill>
                <a:latin typeface="Times New Roman"/>
                <a:ea typeface="Calibri"/>
                <a:cs typeface="Calibri"/>
              </a:rPr>
              <a:t> </a:t>
            </a:r>
            <a:r>
              <a:rPr lang="en-US" sz="2800" b="1" dirty="0" err="1">
                <a:solidFill>
                  <a:srgbClr val="0070C0"/>
                </a:solidFill>
                <a:latin typeface="Times New Roman"/>
                <a:ea typeface="Calibri"/>
                <a:cs typeface="Calibri"/>
              </a:rPr>
              <a:t>bàn</a:t>
            </a:r>
            <a:endParaRPr lang="en-US" sz="2800" b="1" dirty="0">
              <a:solidFill>
                <a:srgbClr val="0070C0"/>
              </a:solidFill>
              <a:ea typeface="Times New Roman"/>
              <a:cs typeface="Calibri"/>
            </a:endParaRPr>
          </a:p>
        </p:txBody>
      </p:sp>
      <p:sp>
        <p:nvSpPr>
          <p:cNvPr id="21" name="Rectangle 20"/>
          <p:cNvSpPr/>
          <p:nvPr/>
        </p:nvSpPr>
        <p:spPr>
          <a:xfrm>
            <a:off x="551284" y="3249070"/>
            <a:ext cx="2475999" cy="523220"/>
          </a:xfrm>
          <a:prstGeom prst="rect">
            <a:avLst/>
          </a:prstGeom>
        </p:spPr>
        <p:txBody>
          <a:bodyPr wrap="none">
            <a:spAutoFit/>
          </a:bodyPr>
          <a:lstStyle/>
          <a:p>
            <a:r>
              <a:rPr lang="en-US" sz="2800" b="1" dirty="0">
                <a:latin typeface="Times New Roman"/>
                <a:ea typeface="Times New Roman"/>
                <a:cs typeface="Calibri"/>
              </a:rPr>
              <a:t>-  take part</a:t>
            </a:r>
            <a:r>
              <a:rPr lang="en-US" sz="2800" b="1" spc="-120" dirty="0">
                <a:latin typeface="Times New Roman"/>
                <a:ea typeface="Times New Roman"/>
                <a:cs typeface="Calibri"/>
              </a:rPr>
              <a:t> </a:t>
            </a:r>
            <a:r>
              <a:rPr lang="en-US" sz="2800" b="1" dirty="0">
                <a:latin typeface="Times New Roman"/>
                <a:ea typeface="Times New Roman"/>
                <a:cs typeface="Calibri"/>
              </a:rPr>
              <a:t>in: </a:t>
            </a:r>
            <a:endParaRPr lang="en-US" sz="2800" b="1" dirty="0"/>
          </a:p>
        </p:txBody>
      </p:sp>
      <p:sp>
        <p:nvSpPr>
          <p:cNvPr id="22" name="Rectangle 21"/>
          <p:cNvSpPr/>
          <p:nvPr/>
        </p:nvSpPr>
        <p:spPr>
          <a:xfrm>
            <a:off x="3901193" y="3267693"/>
            <a:ext cx="1532792" cy="556434"/>
          </a:xfrm>
          <a:prstGeom prst="rect">
            <a:avLst/>
          </a:prstGeom>
        </p:spPr>
        <p:txBody>
          <a:bodyPr wrap="none">
            <a:spAutoFit/>
          </a:bodyPr>
          <a:lstStyle/>
          <a:p>
            <a:pPr lvl="0">
              <a:lnSpc>
                <a:spcPct val="115000"/>
              </a:lnSpc>
            </a:pPr>
            <a:r>
              <a:rPr lang="en-US" sz="2800" b="1" dirty="0" err="1" smtClean="0">
                <a:solidFill>
                  <a:srgbClr val="0070C0"/>
                </a:solidFill>
                <a:latin typeface="Times New Roman"/>
                <a:ea typeface="Times New Roman"/>
                <a:cs typeface="Calibri"/>
              </a:rPr>
              <a:t>tham</a:t>
            </a:r>
            <a:r>
              <a:rPr lang="en-US" sz="2800" b="1" dirty="0" smtClean="0">
                <a:solidFill>
                  <a:srgbClr val="0070C0"/>
                </a:solidFill>
                <a:latin typeface="Times New Roman"/>
                <a:ea typeface="Times New Roman"/>
                <a:cs typeface="Calibri"/>
              </a:rPr>
              <a:t> </a:t>
            </a:r>
            <a:r>
              <a:rPr lang="en-US" sz="2800" b="1" dirty="0" err="1">
                <a:solidFill>
                  <a:srgbClr val="0070C0"/>
                </a:solidFill>
                <a:latin typeface="Times New Roman"/>
                <a:ea typeface="Times New Roman"/>
                <a:cs typeface="Calibri"/>
              </a:rPr>
              <a:t>gia</a:t>
            </a:r>
            <a:endParaRPr lang="en-US" sz="2800" b="1" dirty="0">
              <a:solidFill>
                <a:srgbClr val="0070C0"/>
              </a:solidFill>
              <a:ea typeface="Times New Roman"/>
              <a:cs typeface="Calibri"/>
            </a:endParaRP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12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3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39" y="83997"/>
            <a:ext cx="508254" cy="471674"/>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1194824" y="94006"/>
            <a:ext cx="7547760" cy="430887"/>
          </a:xfrm>
          <a:prstGeom prst="rect">
            <a:avLst/>
          </a:prstGeom>
          <a:noFill/>
        </p:spPr>
        <p:txBody>
          <a:bodyPr wrap="square" rtlCol="0">
            <a:spAutoFit/>
          </a:bodyPr>
          <a:lstStyle/>
          <a:p>
            <a:pPr algn="just"/>
            <a:r>
              <a:rPr lang="en-US" sz="2200" b="1" spc="-50" dirty="0">
                <a:effectLst>
                  <a:glow rad="88900">
                    <a:schemeClr val="bg1"/>
                  </a:glow>
                </a:effectLst>
                <a:latin typeface="Arial" panose="020B0604020202020204" pitchFamily="34" charset="0"/>
                <a:cs typeface="Arial" panose="020B0604020202020204" pitchFamily="34" charset="0"/>
              </a:rPr>
              <a:t>Read the dialogue quickly to check your ideas in </a:t>
            </a:r>
            <a:r>
              <a:rPr lang="en-US" sz="2200" b="1" spc="-50" dirty="0">
                <a:solidFill>
                  <a:srgbClr val="FF0000"/>
                </a:solidFill>
                <a:effectLst>
                  <a:glow rad="88900">
                    <a:schemeClr val="bg1"/>
                  </a:glow>
                </a:effectLst>
                <a:latin typeface="Arial" panose="020B0604020202020204" pitchFamily="34" charset="0"/>
                <a:cs typeface="Arial" panose="020B0604020202020204" pitchFamily="34" charset="0"/>
              </a:rPr>
              <a:t>1</a:t>
            </a:r>
            <a:r>
              <a:rPr lang="en-US" sz="2200" b="1" spc="-50" dirty="0">
                <a:effectLst>
                  <a:glow rad="88900">
                    <a:schemeClr val="bg1"/>
                  </a:glow>
                </a:effectLst>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7605" y="529913"/>
            <a:ext cx="1784979" cy="1218385"/>
          </a:xfrm>
          <a:prstGeom prst="rect">
            <a:avLst/>
          </a:prstGeom>
        </p:spPr>
      </p:pic>
      <p:sp>
        <p:nvSpPr>
          <p:cNvPr id="6" name="Rectangle 5"/>
          <p:cNvSpPr/>
          <p:nvPr/>
        </p:nvSpPr>
        <p:spPr>
          <a:xfrm>
            <a:off x="789066" y="718795"/>
            <a:ext cx="6010979" cy="892552"/>
          </a:xfrm>
          <a:prstGeom prst="rect">
            <a:avLst/>
          </a:prstGeom>
        </p:spPr>
        <p:txBody>
          <a:bodyPr wrap="square">
            <a:spAutoFit/>
          </a:bodyPr>
          <a:lstStyle/>
          <a:p>
            <a:r>
              <a:rPr lang="en-US" sz="2600" i="1" dirty="0"/>
              <a:t>The PE teacher is talking to her students </a:t>
            </a:r>
            <a:endParaRPr lang="en-US" sz="2600" i="1" dirty="0" smtClean="0"/>
          </a:p>
          <a:p>
            <a:r>
              <a:rPr lang="en-US" sz="2600" i="1" dirty="0" smtClean="0"/>
              <a:t>about </a:t>
            </a:r>
            <a:r>
              <a:rPr lang="en-US" sz="2600" i="1" dirty="0"/>
              <a:t>Pelé.</a:t>
            </a:r>
          </a:p>
        </p:txBody>
      </p:sp>
      <p:sp>
        <p:nvSpPr>
          <p:cNvPr id="7" name="Rectangle 6"/>
          <p:cNvSpPr/>
          <p:nvPr/>
        </p:nvSpPr>
        <p:spPr>
          <a:xfrm>
            <a:off x="470549" y="1671024"/>
            <a:ext cx="8447811" cy="4699235"/>
          </a:xfrm>
          <a:prstGeom prst="rect">
            <a:avLst/>
          </a:prstGeom>
        </p:spPr>
        <p:txBody>
          <a:bodyPr wrap="square">
            <a:spAutoFit/>
          </a:bodyPr>
          <a:lstStyle/>
          <a:p>
            <a:pPr>
              <a:lnSpc>
                <a:spcPct val="105000"/>
              </a:lnSpc>
            </a:pPr>
            <a:r>
              <a:rPr lang="en-US" sz="2200" b="1" i="1" dirty="0"/>
              <a:t>Teacher: </a:t>
            </a:r>
            <a:r>
              <a:rPr lang="en-US" sz="2200" dirty="0"/>
              <a:t>Today we’re going to talk about Pelé. Do you know him?</a:t>
            </a:r>
          </a:p>
          <a:p>
            <a:pPr>
              <a:lnSpc>
                <a:spcPct val="105000"/>
              </a:lnSpc>
            </a:pPr>
            <a:r>
              <a:rPr lang="en-US" sz="2200" b="1" i="1" dirty="0"/>
              <a:t>Nick: </a:t>
            </a:r>
            <a:r>
              <a:rPr lang="en-US" sz="2200" dirty="0"/>
              <a:t>Yes, I think he’s the best footballer of all time.</a:t>
            </a:r>
          </a:p>
          <a:p>
            <a:pPr>
              <a:lnSpc>
                <a:spcPct val="105000"/>
              </a:lnSpc>
            </a:pPr>
            <a:r>
              <a:rPr lang="en-US" sz="2200" b="1" i="1" dirty="0"/>
              <a:t>Teacher: </a:t>
            </a:r>
            <a:r>
              <a:rPr lang="en-US" sz="2200" dirty="0"/>
              <a:t>Right. He was born in 1940 in Brazil. His father taught him to play football at a very young age.</a:t>
            </a:r>
          </a:p>
          <a:p>
            <a:pPr>
              <a:lnSpc>
                <a:spcPct val="105000"/>
              </a:lnSpc>
            </a:pPr>
            <a:r>
              <a:rPr lang="en-US" sz="2200" b="1" i="1" dirty="0"/>
              <a:t>Susan: </a:t>
            </a:r>
            <a:r>
              <a:rPr lang="en-US" sz="2200" dirty="0"/>
              <a:t>Oh. When did he begin his career in football?</a:t>
            </a:r>
          </a:p>
          <a:p>
            <a:pPr>
              <a:lnSpc>
                <a:spcPct val="105000"/>
              </a:lnSpc>
            </a:pPr>
            <a:r>
              <a:rPr lang="en-US" sz="2200" b="1" i="1" dirty="0"/>
              <a:t>Teacher: </a:t>
            </a:r>
            <a:r>
              <a:rPr lang="en-US" sz="2200" dirty="0"/>
              <a:t>At 15, when he started playing for Santos Football Club.  In 1958, he won his first World Cup.</a:t>
            </a:r>
          </a:p>
          <a:p>
            <a:pPr>
              <a:lnSpc>
                <a:spcPct val="105000"/>
              </a:lnSpc>
            </a:pPr>
            <a:r>
              <a:rPr lang="en-US" sz="2200" b="1" i="1" dirty="0"/>
              <a:t>Nick: </a:t>
            </a:r>
            <a:r>
              <a:rPr lang="en-US" sz="2200" dirty="0"/>
              <a:t>How many goals did he score in his career?</a:t>
            </a:r>
          </a:p>
          <a:p>
            <a:pPr>
              <a:lnSpc>
                <a:spcPct val="105000"/>
              </a:lnSpc>
            </a:pPr>
            <a:r>
              <a:rPr lang="en-US" sz="2200" b="1" i="1" dirty="0"/>
              <a:t>Teacher: </a:t>
            </a:r>
            <a:r>
              <a:rPr lang="en-US" sz="2200" dirty="0"/>
              <a:t>1,281 goals in total, I think.</a:t>
            </a:r>
          </a:p>
          <a:p>
            <a:pPr>
              <a:lnSpc>
                <a:spcPct val="105000"/>
              </a:lnSpc>
            </a:pPr>
            <a:r>
              <a:rPr lang="en-US" sz="2200" b="1" i="1" dirty="0"/>
              <a:t>Nick and Susan: </a:t>
            </a:r>
            <a:r>
              <a:rPr lang="en-US" sz="2200" dirty="0"/>
              <a:t>Wow! Amazing!</a:t>
            </a:r>
          </a:p>
          <a:p>
            <a:pPr>
              <a:lnSpc>
                <a:spcPct val="105000"/>
              </a:lnSpc>
            </a:pPr>
            <a:r>
              <a:rPr lang="en-US" sz="2200" b="1" i="1" dirty="0"/>
              <a:t>Teacher: </a:t>
            </a:r>
            <a:r>
              <a:rPr lang="en-US" sz="2200" dirty="0"/>
              <a:t>And he became “Football Player of the Century” in 1999.</a:t>
            </a:r>
          </a:p>
          <a:p>
            <a:pPr>
              <a:lnSpc>
                <a:spcPct val="105000"/>
              </a:lnSpc>
            </a:pPr>
            <a:r>
              <a:rPr lang="en-US" sz="2200" b="1" i="1" dirty="0"/>
              <a:t>Michael: </a:t>
            </a:r>
            <a:r>
              <a:rPr lang="en-US" sz="2200" dirty="0"/>
              <a:t>Surely Pelé’s a national hero in Brazil.</a:t>
            </a:r>
          </a:p>
          <a:p>
            <a:pPr>
              <a:lnSpc>
                <a:spcPct val="105000"/>
              </a:lnSpc>
            </a:pPr>
            <a:r>
              <a:rPr lang="en-US" sz="2200" b="1" i="1" dirty="0"/>
              <a:t>Teacher: </a:t>
            </a:r>
            <a:r>
              <a:rPr lang="en-US" sz="2200" dirty="0"/>
              <a:t>Yes, and he’s known around the world as “The King of Football”.</a:t>
            </a:r>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879"/>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27" y="43223"/>
            <a:ext cx="535297" cy="572424"/>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1361200" y="107486"/>
            <a:ext cx="7512346" cy="430887"/>
          </a:xfrm>
          <a:prstGeom prst="rect">
            <a:avLst/>
          </a:prstGeom>
          <a:noFill/>
        </p:spPr>
        <p:txBody>
          <a:bodyPr wrap="square" rtlCol="0">
            <a:spAutoFit/>
          </a:bodyPr>
          <a:lstStyle/>
          <a:p>
            <a:r>
              <a:rPr lang="en-US" sz="2200" b="1" dirty="0" smtClean="0">
                <a:effectLst>
                  <a:glow rad="88900">
                    <a:schemeClr val="bg1"/>
                  </a:glow>
                </a:effectLst>
                <a:latin typeface="Arial" panose="020B0604020202020204" pitchFamily="34" charset="0"/>
                <a:cs typeface="Arial" panose="020B0604020202020204" pitchFamily="34" charset="0"/>
              </a:rPr>
              <a:t>Read </a:t>
            </a:r>
            <a:r>
              <a:rPr lang="en-US" sz="2200" b="1" dirty="0">
                <a:effectLst>
                  <a:glow rad="88900">
                    <a:schemeClr val="bg1"/>
                  </a:glow>
                </a:effectLst>
                <a:latin typeface="Arial" panose="020B0604020202020204" pitchFamily="34" charset="0"/>
                <a:cs typeface="Arial" panose="020B0604020202020204" pitchFamily="34" charset="0"/>
              </a:rPr>
              <a:t>the text again and answer the questions.</a:t>
            </a:r>
          </a:p>
        </p:txBody>
      </p:sp>
      <p:grpSp>
        <p:nvGrpSpPr>
          <p:cNvPr id="5" name="Group 4"/>
          <p:cNvGrpSpPr/>
          <p:nvPr/>
        </p:nvGrpSpPr>
        <p:grpSpPr>
          <a:xfrm>
            <a:off x="806175" y="666401"/>
            <a:ext cx="7167245" cy="470318"/>
            <a:chOff x="363373" y="1262747"/>
            <a:chExt cx="7167245" cy="470318"/>
          </a:xfrm>
        </p:grpSpPr>
        <p:sp>
          <p:nvSpPr>
            <p:cNvPr id="6" name="TextBox 5"/>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7" name="TextBox 6"/>
            <p:cNvSpPr txBox="1"/>
            <p:nvPr/>
          </p:nvSpPr>
          <p:spPr>
            <a:xfrm>
              <a:off x="827313" y="1271400"/>
              <a:ext cx="6703305" cy="461665"/>
            </a:xfrm>
            <a:prstGeom prst="rect">
              <a:avLst/>
            </a:prstGeom>
            <a:noFill/>
          </p:spPr>
          <p:txBody>
            <a:bodyPr wrap="square" rtlCol="0">
              <a:spAutoFit/>
            </a:bodyPr>
            <a:lstStyle/>
            <a:p>
              <a:r>
                <a:rPr lang="en-US" sz="2400" dirty="0"/>
                <a:t>When was Pelé born?</a:t>
              </a:r>
              <a:endParaRPr lang="en-US" sz="2400" i="1" dirty="0"/>
            </a:p>
          </p:txBody>
        </p:sp>
      </p:grpSp>
      <p:grpSp>
        <p:nvGrpSpPr>
          <p:cNvPr id="8" name="Group 7"/>
          <p:cNvGrpSpPr/>
          <p:nvPr/>
        </p:nvGrpSpPr>
        <p:grpSpPr>
          <a:xfrm>
            <a:off x="806175" y="1663420"/>
            <a:ext cx="7565721" cy="461665"/>
            <a:chOff x="369902" y="2142097"/>
            <a:chExt cx="7565721" cy="461665"/>
          </a:xfrm>
        </p:grpSpPr>
        <p:sp>
          <p:nvSpPr>
            <p:cNvPr id="9" name="TextBox 8"/>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0" name="TextBox 9"/>
            <p:cNvSpPr txBox="1"/>
            <p:nvPr/>
          </p:nvSpPr>
          <p:spPr>
            <a:xfrm>
              <a:off x="844732" y="2142097"/>
              <a:ext cx="7090891" cy="461665"/>
            </a:xfrm>
            <a:prstGeom prst="rect">
              <a:avLst/>
            </a:prstGeom>
            <a:noFill/>
          </p:spPr>
          <p:txBody>
            <a:bodyPr wrap="square" rtlCol="0">
              <a:spAutoFit/>
            </a:bodyPr>
            <a:lstStyle/>
            <a:p>
              <a:r>
                <a:rPr lang="en-US" sz="2400" dirty="0"/>
                <a:t>Who </a:t>
              </a:r>
              <a:r>
                <a:rPr lang="en-US" sz="2400" dirty="0" smtClean="0"/>
                <a:t>first </a:t>
              </a:r>
              <a:r>
                <a:rPr lang="en-US" sz="2400" dirty="0"/>
                <a:t>taught him to play football?</a:t>
              </a:r>
            </a:p>
          </p:txBody>
        </p:sp>
      </p:grpSp>
      <p:grpSp>
        <p:nvGrpSpPr>
          <p:cNvPr id="11" name="Group 10"/>
          <p:cNvGrpSpPr/>
          <p:nvPr/>
        </p:nvGrpSpPr>
        <p:grpSpPr>
          <a:xfrm>
            <a:off x="806175" y="2651786"/>
            <a:ext cx="6914269" cy="470318"/>
            <a:chOff x="363373" y="4026312"/>
            <a:chExt cx="6914269" cy="470318"/>
          </a:xfrm>
        </p:grpSpPr>
        <p:sp>
          <p:nvSpPr>
            <p:cNvPr id="12" name="TextBox 11"/>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13" name="TextBox 12"/>
            <p:cNvSpPr txBox="1"/>
            <p:nvPr/>
          </p:nvSpPr>
          <p:spPr>
            <a:xfrm>
              <a:off x="838203" y="4026312"/>
              <a:ext cx="6439439" cy="461665"/>
            </a:xfrm>
            <a:prstGeom prst="rect">
              <a:avLst/>
            </a:prstGeom>
            <a:noFill/>
          </p:spPr>
          <p:txBody>
            <a:bodyPr wrap="square" rtlCol="0">
              <a:spAutoFit/>
            </a:bodyPr>
            <a:lstStyle/>
            <a:p>
              <a:r>
                <a:rPr lang="en-US" sz="2400" dirty="0"/>
                <a:t>How many goals did he score in total?</a:t>
              </a:r>
            </a:p>
          </p:txBody>
        </p:sp>
      </p:grpSp>
      <p:grpSp>
        <p:nvGrpSpPr>
          <p:cNvPr id="14" name="Group 13"/>
          <p:cNvGrpSpPr/>
          <p:nvPr/>
        </p:nvGrpSpPr>
        <p:grpSpPr>
          <a:xfrm>
            <a:off x="806175" y="3640152"/>
            <a:ext cx="7565721" cy="470318"/>
            <a:chOff x="363373" y="3312302"/>
            <a:chExt cx="7565721" cy="470318"/>
          </a:xfrm>
        </p:grpSpPr>
        <p:sp>
          <p:nvSpPr>
            <p:cNvPr id="15" name="TextBox 14"/>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16" name="TextBox 15"/>
            <p:cNvSpPr txBox="1"/>
            <p:nvPr/>
          </p:nvSpPr>
          <p:spPr>
            <a:xfrm>
              <a:off x="838204" y="3312302"/>
              <a:ext cx="7090890" cy="461665"/>
            </a:xfrm>
            <a:prstGeom prst="rect">
              <a:avLst/>
            </a:prstGeom>
            <a:noFill/>
          </p:spPr>
          <p:txBody>
            <a:bodyPr wrap="square" rtlCol="0">
              <a:spAutoFit/>
            </a:bodyPr>
            <a:lstStyle/>
            <a:p>
              <a:r>
                <a:rPr lang="en-US" sz="2400" dirty="0"/>
                <a:t>When did he become “Football Player of the Century”?</a:t>
              </a:r>
            </a:p>
          </p:txBody>
        </p:sp>
      </p:grpSp>
      <p:cxnSp>
        <p:nvCxnSpPr>
          <p:cNvPr id="17" name="Straight Connector 16"/>
          <p:cNvCxnSpPr/>
          <p:nvPr/>
        </p:nvCxnSpPr>
        <p:spPr>
          <a:xfrm flipV="1">
            <a:off x="1385832" y="149172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85832" y="255852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389957" y="355326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389957" y="447956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96567" y="137001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567" y="247110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96567" y="341979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96567" y="4354628"/>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805981" y="4583981"/>
            <a:ext cx="7330101" cy="478770"/>
            <a:chOff x="363373" y="3243681"/>
            <a:chExt cx="7330101" cy="478770"/>
          </a:xfrm>
        </p:grpSpPr>
        <p:sp>
          <p:nvSpPr>
            <p:cNvPr id="26" name="TextBox 25"/>
            <p:cNvSpPr txBox="1"/>
            <p:nvPr/>
          </p:nvSpPr>
          <p:spPr>
            <a:xfrm>
              <a:off x="363373" y="3243681"/>
              <a:ext cx="474830" cy="461665"/>
            </a:xfrm>
            <a:prstGeom prst="rect">
              <a:avLst/>
            </a:prstGeom>
            <a:noFill/>
          </p:spPr>
          <p:txBody>
            <a:bodyPr wrap="square" rtlCol="0">
              <a:spAutoFit/>
            </a:bodyPr>
            <a:lstStyle/>
            <a:p>
              <a:r>
                <a:rPr lang="en-US" sz="2400" b="1" dirty="0">
                  <a:solidFill>
                    <a:srgbClr val="0070C0"/>
                  </a:solidFill>
                </a:rPr>
                <a:t>5.</a:t>
              </a:r>
            </a:p>
          </p:txBody>
        </p:sp>
        <p:sp>
          <p:nvSpPr>
            <p:cNvPr id="27" name="TextBox 26"/>
            <p:cNvSpPr txBox="1"/>
            <p:nvPr/>
          </p:nvSpPr>
          <p:spPr>
            <a:xfrm>
              <a:off x="838204" y="3260786"/>
              <a:ext cx="6855270" cy="461665"/>
            </a:xfrm>
            <a:prstGeom prst="rect">
              <a:avLst/>
            </a:prstGeom>
            <a:noFill/>
          </p:spPr>
          <p:txBody>
            <a:bodyPr wrap="square" rtlCol="0">
              <a:spAutoFit/>
            </a:bodyPr>
            <a:lstStyle/>
            <a:p>
              <a:r>
                <a:rPr lang="en-US" sz="2400" dirty="0"/>
                <a:t>What do people call him?</a:t>
              </a:r>
            </a:p>
          </p:txBody>
        </p:sp>
      </p:grpSp>
      <p:cxnSp>
        <p:nvCxnSpPr>
          <p:cNvPr id="28" name="Straight Connector 27"/>
          <p:cNvCxnSpPr/>
          <p:nvPr/>
        </p:nvCxnSpPr>
        <p:spPr>
          <a:xfrm flipV="1">
            <a:off x="1389763" y="5427623"/>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96373" y="527692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216611" y="5520209"/>
            <a:ext cx="7090890" cy="461665"/>
          </a:xfrm>
          <a:prstGeom prst="rect">
            <a:avLst/>
          </a:prstGeom>
        </p:spPr>
        <p:txBody>
          <a:bodyPr wrap="square">
            <a:spAutoFit/>
          </a:bodyPr>
          <a:lstStyle/>
          <a:p>
            <a:r>
              <a:rPr lang="en-US" sz="2400" dirty="0" smtClean="0"/>
              <a:t>Who is The </a:t>
            </a:r>
            <a:r>
              <a:rPr lang="en-US" sz="2400" dirty="0"/>
              <a:t>PE teacher talking </a:t>
            </a:r>
            <a:r>
              <a:rPr lang="en-US" sz="2400" dirty="0" smtClean="0"/>
              <a:t>to about Pelé?</a:t>
            </a:r>
            <a:endParaRPr lang="en-US" sz="2400" dirty="0"/>
          </a:p>
        </p:txBody>
      </p:sp>
      <p:sp>
        <p:nvSpPr>
          <p:cNvPr id="37" name="TextBox 36"/>
          <p:cNvSpPr txBox="1"/>
          <p:nvPr/>
        </p:nvSpPr>
        <p:spPr>
          <a:xfrm>
            <a:off x="812671" y="5472082"/>
            <a:ext cx="474830" cy="461665"/>
          </a:xfrm>
          <a:prstGeom prst="rect">
            <a:avLst/>
          </a:prstGeom>
          <a:noFill/>
        </p:spPr>
        <p:txBody>
          <a:bodyPr wrap="square" rtlCol="0">
            <a:spAutoFit/>
          </a:bodyPr>
          <a:lstStyle/>
          <a:p>
            <a:r>
              <a:rPr lang="en-GB" sz="2400" b="1" dirty="0" smtClean="0">
                <a:solidFill>
                  <a:srgbClr val="0070C0"/>
                </a:solidFill>
              </a:rPr>
              <a:t>6.</a:t>
            </a:r>
            <a:endParaRPr lang="en-US" sz="2400" b="1" dirty="0">
              <a:solidFill>
                <a:srgbClr val="0070C0"/>
              </a:solidFill>
            </a:endParaRPr>
          </a:p>
        </p:txBody>
      </p:sp>
      <p:cxnSp>
        <p:nvCxnSpPr>
          <p:cNvPr id="38" name="Straight Arrow Connector 37"/>
          <p:cNvCxnSpPr/>
          <p:nvPr/>
        </p:nvCxnSpPr>
        <p:spPr>
          <a:xfrm>
            <a:off x="1019586" y="610510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9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575431" y="3208884"/>
            <a:ext cx="887573" cy="887573"/>
          </a:xfrm>
          <a:prstGeom prst="ellipse">
            <a:avLst/>
          </a:prstGeom>
          <a:gradFill flip="none" rotWithShape="1">
            <a:gsLst>
              <a:gs pos="0">
                <a:schemeClr val="accent1">
                  <a:lumMod val="5000"/>
                  <a:lumOff val="95000"/>
                </a:schemeClr>
              </a:gs>
              <a:gs pos="100000">
                <a:srgbClr val="0070C0"/>
              </a:gs>
            </a:gsLst>
            <a:path path="circle">
              <a:fillToRect l="50000" t="50000" r="50000" b="50000"/>
            </a:path>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sz="2800">
              <a:latin typeface="Times New Roman" pitchFamily="18" charset="0"/>
              <a:cs typeface="Times New Roman" pitchFamily="18" charset="0"/>
            </a:endParaRPr>
          </a:p>
        </p:txBody>
      </p:sp>
      <p:sp>
        <p:nvSpPr>
          <p:cNvPr id="4" name="Rectangle 3"/>
          <p:cNvSpPr/>
          <p:nvPr/>
        </p:nvSpPr>
        <p:spPr>
          <a:xfrm>
            <a:off x="1120462" y="1832825"/>
            <a:ext cx="3908738" cy="3670479"/>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sz="2800">
              <a:latin typeface="Times New Roman" pitchFamily="18" charset="0"/>
              <a:cs typeface="Times New Roman" pitchFamily="18" charset="0"/>
            </a:endParaRPr>
          </a:p>
        </p:txBody>
      </p:sp>
      <p:sp>
        <p:nvSpPr>
          <p:cNvPr id="5" name="TextBox 4"/>
          <p:cNvSpPr txBox="1"/>
          <p:nvPr/>
        </p:nvSpPr>
        <p:spPr>
          <a:xfrm>
            <a:off x="1208478" y="285997"/>
            <a:ext cx="4311732" cy="523208"/>
          </a:xfrm>
          <a:prstGeom prst="rect">
            <a:avLst/>
          </a:prstGeom>
        </p:spPr>
        <p:style>
          <a:lnRef idx="1">
            <a:schemeClr val="accent6"/>
          </a:lnRef>
          <a:fillRef idx="2">
            <a:schemeClr val="accent6"/>
          </a:fillRef>
          <a:effectRef idx="1">
            <a:schemeClr val="accent6"/>
          </a:effectRef>
          <a:fontRef idx="minor">
            <a:schemeClr val="dk1"/>
          </a:fontRef>
        </p:style>
        <p:txBody>
          <a:bodyPr wrap="none" lIns="91427" tIns="45714" rIns="91427" bIns="45714" rtlCol="0">
            <a:spAutoFit/>
          </a:bodyPr>
          <a:lstStyle/>
          <a:p>
            <a:r>
              <a:rPr lang="en-US" sz="2800" b="1" dirty="0">
                <a:solidFill>
                  <a:srgbClr val="0070C0"/>
                </a:solidFill>
                <a:latin typeface="Times New Roman" pitchFamily="18" charset="0"/>
                <a:cs typeface="Times New Roman" pitchFamily="18" charset="0"/>
              </a:rPr>
              <a:t>THE BIG WHEEL GAME</a:t>
            </a:r>
          </a:p>
        </p:txBody>
      </p:sp>
      <p:grpSp>
        <p:nvGrpSpPr>
          <p:cNvPr id="6" name="Group 5"/>
          <p:cNvGrpSpPr/>
          <p:nvPr/>
        </p:nvGrpSpPr>
        <p:grpSpPr>
          <a:xfrm>
            <a:off x="1248043" y="1960405"/>
            <a:ext cx="3415316" cy="3415316"/>
            <a:chOff x="1664057" y="1470874"/>
            <a:chExt cx="4553755" cy="455375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57" y="1470874"/>
              <a:ext cx="4553755" cy="4553755"/>
            </a:xfrm>
            <a:prstGeom prst="rect">
              <a:avLst/>
            </a:prstGeom>
          </p:spPr>
        </p:pic>
        <p:sp>
          <p:nvSpPr>
            <p:cNvPr id="8" name="TextBox 7"/>
            <p:cNvSpPr txBox="1"/>
            <p:nvPr/>
          </p:nvSpPr>
          <p:spPr>
            <a:xfrm rot="8423036">
              <a:off x="4976048" y="2473402"/>
              <a:ext cx="724985" cy="697627"/>
            </a:xfrm>
            <a:prstGeom prst="rect">
              <a:avLst/>
            </a:prstGeom>
            <a:noFill/>
          </p:spPr>
          <p:txBody>
            <a:bodyPr wrap="none" rtlCol="0">
              <a:spAutoFit/>
            </a:bodyPr>
            <a:lstStyle/>
            <a:p>
              <a:r>
                <a:rPr lang="en-US" sz="2800" dirty="0">
                  <a:solidFill>
                    <a:srgbClr val="FFFF00"/>
                  </a:solidFill>
                  <a:latin typeface="Times New Roman" pitchFamily="18" charset="0"/>
                  <a:cs typeface="Times New Roman" pitchFamily="18" charset="0"/>
                </a:rPr>
                <a:t>50</a:t>
              </a:r>
            </a:p>
          </p:txBody>
        </p:sp>
        <p:sp>
          <p:nvSpPr>
            <p:cNvPr id="9" name="TextBox 8"/>
            <p:cNvSpPr txBox="1"/>
            <p:nvPr/>
          </p:nvSpPr>
          <p:spPr>
            <a:xfrm rot="10800000">
              <a:off x="5489849" y="3441290"/>
              <a:ext cx="724985" cy="697627"/>
            </a:xfrm>
            <a:prstGeom prst="rect">
              <a:avLst/>
            </a:prstGeom>
            <a:noFill/>
          </p:spPr>
          <p:txBody>
            <a:bodyPr wrap="none" rtlCol="0">
              <a:spAutoFit/>
            </a:bodyPr>
            <a:lstStyle/>
            <a:p>
              <a:r>
                <a:rPr lang="en-US" sz="2800" dirty="0">
                  <a:solidFill>
                    <a:srgbClr val="FFFF00"/>
                  </a:solidFill>
                  <a:latin typeface="Times New Roman" pitchFamily="18" charset="0"/>
                  <a:cs typeface="Times New Roman" pitchFamily="18" charset="0"/>
                </a:rPr>
                <a:t>10</a:t>
              </a:r>
            </a:p>
          </p:txBody>
        </p:sp>
        <p:sp>
          <p:nvSpPr>
            <p:cNvPr id="10" name="TextBox 9"/>
            <p:cNvSpPr txBox="1"/>
            <p:nvPr/>
          </p:nvSpPr>
          <p:spPr>
            <a:xfrm rot="13924436">
              <a:off x="5022956" y="4404225"/>
              <a:ext cx="8852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-20</a:t>
              </a:r>
            </a:p>
          </p:txBody>
        </p:sp>
        <p:sp>
          <p:nvSpPr>
            <p:cNvPr id="11" name="TextBox 10"/>
            <p:cNvSpPr txBox="1"/>
            <p:nvPr/>
          </p:nvSpPr>
          <p:spPr>
            <a:xfrm rot="15260811">
              <a:off x="4195604" y="5024930"/>
              <a:ext cx="7249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60</a:t>
              </a:r>
            </a:p>
          </p:txBody>
        </p:sp>
        <p:sp>
          <p:nvSpPr>
            <p:cNvPr id="12" name="TextBox 11"/>
            <p:cNvSpPr txBox="1"/>
            <p:nvPr/>
          </p:nvSpPr>
          <p:spPr>
            <a:xfrm rot="17460542">
              <a:off x="3201988" y="5040241"/>
              <a:ext cx="7249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05</a:t>
              </a:r>
            </a:p>
          </p:txBody>
        </p:sp>
        <p:sp>
          <p:nvSpPr>
            <p:cNvPr id="13" name="TextBox 12"/>
            <p:cNvSpPr txBox="1"/>
            <p:nvPr/>
          </p:nvSpPr>
          <p:spPr>
            <a:xfrm rot="19555165">
              <a:off x="2324280" y="4445860"/>
              <a:ext cx="885285" cy="697627"/>
            </a:xfrm>
            <a:prstGeom prst="rect">
              <a:avLst/>
            </a:prstGeom>
            <a:noFill/>
          </p:spPr>
          <p:txBody>
            <a:bodyPr wrap="none" rtlCol="0">
              <a:spAutoFit/>
            </a:bodyPr>
            <a:lstStyle/>
            <a:p>
              <a:r>
                <a:rPr lang="en-US" sz="2800">
                  <a:latin typeface="Times New Roman" pitchFamily="18" charset="0"/>
                  <a:cs typeface="Times New Roman" pitchFamily="18" charset="0"/>
                </a:rPr>
                <a:t>-15</a:t>
              </a:r>
            </a:p>
          </p:txBody>
        </p:sp>
        <p:sp>
          <p:nvSpPr>
            <p:cNvPr id="14" name="TextBox 13"/>
            <p:cNvSpPr txBox="1"/>
            <p:nvPr/>
          </p:nvSpPr>
          <p:spPr>
            <a:xfrm>
              <a:off x="1901338" y="3468022"/>
              <a:ext cx="724985" cy="697627"/>
            </a:xfrm>
            <a:prstGeom prst="rect">
              <a:avLst/>
            </a:prstGeom>
            <a:noFill/>
          </p:spPr>
          <p:txBody>
            <a:bodyPr wrap="none" rtlCol="0">
              <a:spAutoFit/>
            </a:bodyPr>
            <a:lstStyle/>
            <a:p>
              <a:r>
                <a:rPr lang="en-US" sz="2800" dirty="0">
                  <a:solidFill>
                    <a:srgbClr val="FFFF00"/>
                  </a:solidFill>
                  <a:latin typeface="Times New Roman" pitchFamily="18" charset="0"/>
                  <a:cs typeface="Times New Roman" pitchFamily="18" charset="0"/>
                </a:rPr>
                <a:t>20</a:t>
              </a:r>
            </a:p>
          </p:txBody>
        </p:sp>
        <p:sp>
          <p:nvSpPr>
            <p:cNvPr id="15" name="TextBox 14"/>
            <p:cNvSpPr txBox="1"/>
            <p:nvPr/>
          </p:nvSpPr>
          <p:spPr>
            <a:xfrm rot="2072863">
              <a:off x="2290337" y="2386958"/>
              <a:ext cx="7249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30</a:t>
              </a:r>
            </a:p>
          </p:txBody>
        </p:sp>
        <p:sp>
          <p:nvSpPr>
            <p:cNvPr id="16" name="TextBox 15"/>
            <p:cNvSpPr txBox="1"/>
            <p:nvPr/>
          </p:nvSpPr>
          <p:spPr>
            <a:xfrm rot="3722183">
              <a:off x="3198200" y="1730530"/>
              <a:ext cx="724985" cy="697627"/>
            </a:xfrm>
            <a:prstGeom prst="rect">
              <a:avLst/>
            </a:prstGeom>
            <a:noFill/>
          </p:spPr>
          <p:txBody>
            <a:bodyPr wrap="none" rtlCol="0">
              <a:spAutoFit/>
            </a:bodyPr>
            <a:lstStyle/>
            <a:p>
              <a:r>
                <a:rPr lang="en-US" sz="2800">
                  <a:latin typeface="Times New Roman" pitchFamily="18" charset="0"/>
                  <a:cs typeface="Times New Roman" pitchFamily="18" charset="0"/>
                </a:rPr>
                <a:t>10</a:t>
              </a:r>
            </a:p>
          </p:txBody>
        </p:sp>
        <p:sp>
          <p:nvSpPr>
            <p:cNvPr id="17" name="TextBox 16"/>
            <p:cNvSpPr txBox="1"/>
            <p:nvPr/>
          </p:nvSpPr>
          <p:spPr>
            <a:xfrm rot="6338192">
              <a:off x="4207247" y="1745253"/>
              <a:ext cx="7249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40</a:t>
              </a:r>
            </a:p>
          </p:txBody>
        </p:sp>
      </p:grpSp>
      <p:sp>
        <p:nvSpPr>
          <p:cNvPr id="18" name="Isosceles Triangle 17"/>
          <p:cNvSpPr/>
          <p:nvPr/>
        </p:nvSpPr>
        <p:spPr>
          <a:xfrm rot="5400000">
            <a:off x="769829" y="3194508"/>
            <a:ext cx="396026" cy="916325"/>
          </a:xfrm>
          <a:prstGeom prst="triangle">
            <a:avLst/>
          </a:prstGeom>
          <a:ln/>
        </p:spPr>
        <p:style>
          <a:lnRef idx="3">
            <a:schemeClr val="lt1"/>
          </a:lnRef>
          <a:fillRef idx="1">
            <a:schemeClr val="accent2"/>
          </a:fillRef>
          <a:effectRef idx="1">
            <a:schemeClr val="accent2"/>
          </a:effectRef>
          <a:fontRef idx="minor">
            <a:schemeClr val="lt1"/>
          </a:fontRef>
        </p:style>
        <p:txBody>
          <a:bodyPr lIns="91427" tIns="45714" rIns="91427" bIns="45714" rtlCol="0" anchor="ctr"/>
          <a:lstStyle/>
          <a:p>
            <a:pPr algn="ctr"/>
            <a:endParaRPr lang="en-US" sz="2800">
              <a:latin typeface="Times New Roman" pitchFamily="18" charset="0"/>
              <a:cs typeface="Times New Roman" pitchFamily="18" charset="0"/>
            </a:endParaRPr>
          </a:p>
        </p:txBody>
      </p:sp>
      <p:sp>
        <p:nvSpPr>
          <p:cNvPr id="19" name="TextBox 18"/>
          <p:cNvSpPr txBox="1"/>
          <p:nvPr/>
        </p:nvSpPr>
        <p:spPr>
          <a:xfrm>
            <a:off x="6084796" y="809217"/>
            <a:ext cx="2279765" cy="523208"/>
          </a:xfrm>
          <a:prstGeom prst="rect">
            <a:avLst/>
          </a:prstGeom>
          <a:noFill/>
        </p:spPr>
        <p:txBody>
          <a:bodyPr wrap="none" lIns="91427" tIns="45714" rIns="91427" bIns="45714" rtlCol="0">
            <a:spAutoFit/>
          </a:bodyPr>
          <a:lstStyle/>
          <a:p>
            <a:r>
              <a:rPr lang="en-US" sz="2800" b="1" dirty="0">
                <a:solidFill>
                  <a:srgbClr val="FF0000"/>
                </a:solidFill>
                <a:latin typeface="Times New Roman" pitchFamily="18" charset="0"/>
                <a:cs typeface="Times New Roman" pitchFamily="18" charset="0"/>
              </a:rPr>
              <a:t>QUESTIONS</a:t>
            </a:r>
          </a:p>
        </p:txBody>
      </p:sp>
      <p:sp>
        <p:nvSpPr>
          <p:cNvPr id="20" name="Oval 19"/>
          <p:cNvSpPr/>
          <p:nvPr/>
        </p:nvSpPr>
        <p:spPr>
          <a:xfrm>
            <a:off x="2511915" y="3208884"/>
            <a:ext cx="887573" cy="887573"/>
          </a:xfrm>
          <a:prstGeom prst="ellipse">
            <a:avLst/>
          </a:prstGeom>
          <a:gradFill flip="none" rotWithShape="1">
            <a:gsLst>
              <a:gs pos="0">
                <a:schemeClr val="accent1">
                  <a:lumMod val="5000"/>
                  <a:lumOff val="95000"/>
                </a:schemeClr>
              </a:gs>
              <a:gs pos="100000">
                <a:srgbClr val="0070C0"/>
              </a:gs>
            </a:gsLst>
            <a:path path="circle">
              <a:fillToRect l="50000" t="50000" r="50000" b="50000"/>
            </a:path>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lang="en-US" sz="1400" b="1" dirty="0">
                <a:solidFill>
                  <a:schemeClr val="tx1"/>
                </a:solidFill>
                <a:latin typeface="Times New Roman" pitchFamily="18" charset="0"/>
                <a:cs typeface="Times New Roman" pitchFamily="18" charset="0"/>
              </a:rPr>
              <a:t>SPIN</a:t>
            </a:r>
          </a:p>
        </p:txBody>
      </p:sp>
      <p:sp>
        <p:nvSpPr>
          <p:cNvPr id="21" name="Heptagon 20">
            <a:hlinkClick r:id="rId4" action="ppaction://hlinksldjump"/>
          </p:cNvPr>
          <p:cNvSpPr/>
          <p:nvPr/>
        </p:nvSpPr>
        <p:spPr>
          <a:xfrm>
            <a:off x="6307455" y="3303905"/>
            <a:ext cx="883356" cy="634365"/>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2</a:t>
            </a:r>
          </a:p>
        </p:txBody>
      </p:sp>
      <p:sp>
        <p:nvSpPr>
          <p:cNvPr id="22" name="Heptagon 21">
            <a:hlinkClick r:id="rId5" action="ppaction://hlinksldjump"/>
          </p:cNvPr>
          <p:cNvSpPr/>
          <p:nvPr/>
        </p:nvSpPr>
        <p:spPr>
          <a:xfrm>
            <a:off x="6307455" y="4091940"/>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3</a:t>
            </a:r>
          </a:p>
        </p:txBody>
      </p:sp>
      <p:sp>
        <p:nvSpPr>
          <p:cNvPr id="23" name="Heptagon 22">
            <a:hlinkClick r:id="rId6" action="ppaction://hlinksldjump"/>
          </p:cNvPr>
          <p:cNvSpPr/>
          <p:nvPr/>
        </p:nvSpPr>
        <p:spPr>
          <a:xfrm>
            <a:off x="7219316" y="4091940"/>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6</a:t>
            </a:r>
          </a:p>
        </p:txBody>
      </p:sp>
      <p:sp>
        <p:nvSpPr>
          <p:cNvPr id="24" name="Heptagon 23">
            <a:hlinkClick r:id="rId7" action="ppaction://hlinksldjump"/>
          </p:cNvPr>
          <p:cNvSpPr/>
          <p:nvPr/>
        </p:nvSpPr>
        <p:spPr>
          <a:xfrm>
            <a:off x="7219316" y="2362200"/>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4</a:t>
            </a:r>
          </a:p>
        </p:txBody>
      </p:sp>
      <p:sp>
        <p:nvSpPr>
          <p:cNvPr id="25" name="Heptagon 24">
            <a:hlinkClick r:id="rId8" action="ppaction://hlinksldjump"/>
          </p:cNvPr>
          <p:cNvSpPr/>
          <p:nvPr/>
        </p:nvSpPr>
        <p:spPr>
          <a:xfrm>
            <a:off x="6248400" y="2362200"/>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1</a:t>
            </a:r>
          </a:p>
        </p:txBody>
      </p:sp>
      <p:sp>
        <p:nvSpPr>
          <p:cNvPr id="26" name="Heptagon 25">
            <a:hlinkClick r:id="rId9" action="ppaction://hlinksldjump"/>
          </p:cNvPr>
          <p:cNvSpPr/>
          <p:nvPr/>
        </p:nvSpPr>
        <p:spPr>
          <a:xfrm>
            <a:off x="7219316" y="3201671"/>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5</a:t>
            </a:r>
          </a:p>
        </p:txBody>
      </p:sp>
      <p:sp>
        <p:nvSpPr>
          <p:cNvPr id="27" name="5-Point Star 26">
            <a:hlinkClick r:id="" action="ppaction://noaction"/>
          </p:cNvPr>
          <p:cNvSpPr/>
          <p:nvPr/>
        </p:nvSpPr>
        <p:spPr>
          <a:xfrm>
            <a:off x="8344330" y="6172200"/>
            <a:ext cx="685800" cy="533400"/>
          </a:xfrm>
          <a:prstGeom prst="star5">
            <a:avLst/>
          </a:prstGeom>
          <a:ln>
            <a:solidFill>
              <a:srgbClr val="FFFF00"/>
            </a:solidFill>
          </a:ln>
        </p:spPr>
        <p:style>
          <a:lnRef idx="3">
            <a:schemeClr val="lt1"/>
          </a:lnRef>
          <a:fillRef idx="1">
            <a:schemeClr val="accent1"/>
          </a:fillRef>
          <a:effectRef idx="1">
            <a:schemeClr val="accent1"/>
          </a:effectRef>
          <a:fontRef idx="minor">
            <a:schemeClr val="lt1"/>
          </a:fontRef>
        </p:style>
        <p:txBody>
          <a:bodyPr lIns="91427" tIns="45714" rIns="91427" bIns="45714" rtlCol="0" anchor="ctr"/>
          <a:lstStyle/>
          <a:p>
            <a:pPr algn="ctr"/>
            <a:endParaRPr lang="en-GB"/>
          </a:p>
        </p:txBody>
      </p:sp>
      <p:sp>
        <p:nvSpPr>
          <p:cNvPr id="2" name="Right Arrow 1">
            <a:hlinkClick r:id="rId10" action="ppaction://hlinksldjump"/>
          </p:cNvPr>
          <p:cNvSpPr/>
          <p:nvPr/>
        </p:nvSpPr>
        <p:spPr>
          <a:xfrm>
            <a:off x="4244454" y="6318913"/>
            <a:ext cx="784746" cy="539087"/>
          </a:xfrm>
          <a:prstGeom prst="rightArrow">
            <a:avLst/>
          </a:prstGeom>
          <a:ln>
            <a:solidFill>
              <a:srgbClr val="F16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 restart="whenNotActive" fill="hold" evtFilter="cancelBubble" nodeType="interactiveSeq">
                <p:stCondLst>
                  <p:cond evt="onClick" delay="0">
                    <p:tgtEl>
                      <p:spTgt spid="25"/>
                    </p:tgtEl>
                  </p:cond>
                </p:stCondLst>
                <p:endSync evt="end" delay="0">
                  <p:rtn val="all"/>
                </p:endSync>
                <p:childTnLst>
                  <p:par>
                    <p:cTn id="14" fill="hold">
                      <p:stCondLst>
                        <p:cond delay="0"/>
                      </p:stCondLst>
                      <p:childTnLst>
                        <p:par>
                          <p:cTn id="15" fill="hold">
                            <p:stCondLst>
                              <p:cond delay="0"/>
                            </p:stCondLst>
                            <p:childTnLst>
                              <p:par>
                                <p:cTn id="16" presetID="21" presetClass="exit" presetSubtype="1" fill="hold" grpId="0" nodeType="clickEffect">
                                  <p:stCondLst>
                                    <p:cond delay="0"/>
                                  </p:stCondLst>
                                  <p:childTnLst>
                                    <p:animEffect transition="out" filter="wheel(1)">
                                      <p:cBhvr>
                                        <p:cTn id="17" dur="1000"/>
                                        <p:tgtEl>
                                          <p:spTgt spid="25"/>
                                        </p:tgtEl>
                                      </p:cBhvr>
                                    </p:animEffect>
                                    <p:set>
                                      <p:cBhvr>
                                        <p:cTn id="18"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6" presetClass="exit" presetSubtype="32" fill="hold" grpId="0" nodeType="clickEffect">
                                  <p:stCondLst>
                                    <p:cond delay="0"/>
                                  </p:stCondLst>
                                  <p:childTnLst>
                                    <p:animEffect transition="out" filter="circle(out)">
                                      <p:cBhvr>
                                        <p:cTn id="23" dur="750"/>
                                        <p:tgtEl>
                                          <p:spTgt spid="24"/>
                                        </p:tgtEl>
                                      </p:cBhvr>
                                    </p:animEffect>
                                    <p:set>
                                      <p:cBhvr>
                                        <p:cTn id="24" dur="1" fill="hold">
                                          <p:stCondLst>
                                            <p:cond delay="74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5" restart="whenNotActive" fill="hold" evtFilter="cancelBubble" nodeType="interactiveSeq">
                <p:stCondLst>
                  <p:cond evt="onClick" delay="0">
                    <p:tgtEl>
                      <p:spTgt spid="26"/>
                    </p:tgtEl>
                  </p:cond>
                </p:stCondLst>
                <p:endSync evt="end" delay="0">
                  <p:rtn val="all"/>
                </p:endSync>
                <p:childTnLst>
                  <p:par>
                    <p:cTn id="26" fill="hold">
                      <p:stCondLst>
                        <p:cond delay="0"/>
                      </p:stCondLst>
                      <p:childTnLst>
                        <p:par>
                          <p:cTn id="27" fill="hold">
                            <p:stCondLst>
                              <p:cond delay="0"/>
                            </p:stCondLst>
                            <p:childTnLst>
                              <p:par>
                                <p:cTn id="28" presetID="16" presetClass="exit" presetSubtype="21" fill="hold" grpId="0" nodeType="clickEffect">
                                  <p:stCondLst>
                                    <p:cond delay="0"/>
                                  </p:stCondLst>
                                  <p:childTnLst>
                                    <p:animEffect transition="out" filter="barn(inVertical)">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21" presetClass="exit" presetSubtype="1" fill="hold" grpId="0" nodeType="clickEffect">
                                  <p:stCondLst>
                                    <p:cond delay="0"/>
                                  </p:stCondLst>
                                  <p:childTnLst>
                                    <p:animEffect transition="out" filter="wheel(1)">
                                      <p:cBhvr>
                                        <p:cTn id="35" dur="1000"/>
                                        <p:tgtEl>
                                          <p:spTgt spid="21"/>
                                        </p:tgtEl>
                                      </p:cBhvr>
                                    </p:animEffect>
                                    <p:set>
                                      <p:cBhvr>
                                        <p:cTn id="36"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3"/>
                    </p:tgtEl>
                  </p:cond>
                </p:stCondLst>
                <p:endSync evt="end" delay="0">
                  <p:rtn val="all"/>
                </p:endSync>
                <p:childTnLst>
                  <p:par>
                    <p:cTn id="38" fill="hold">
                      <p:stCondLst>
                        <p:cond delay="0"/>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23"/>
                                        </p:tgtEl>
                                      </p:cBhvr>
                                    </p:animEffect>
                                    <p:anim calcmode="lin" valueType="num">
                                      <p:cBhvr>
                                        <p:cTn id="42" dur="1000"/>
                                        <p:tgtEl>
                                          <p:spTgt spid="23"/>
                                        </p:tgtEl>
                                        <p:attrNameLst>
                                          <p:attrName>ppt_x</p:attrName>
                                        </p:attrNameLst>
                                      </p:cBhvr>
                                      <p:tavLst>
                                        <p:tav tm="0">
                                          <p:val>
                                            <p:strVal val="ppt_x"/>
                                          </p:val>
                                        </p:tav>
                                        <p:tav tm="100000">
                                          <p:val>
                                            <p:strVal val="ppt_x"/>
                                          </p:val>
                                        </p:tav>
                                      </p:tavLst>
                                    </p:anim>
                                    <p:anim calcmode="lin" valueType="num">
                                      <p:cBhvr>
                                        <p:cTn id="43" dur="1000"/>
                                        <p:tgtEl>
                                          <p:spTgt spid="23"/>
                                        </p:tgtEl>
                                        <p:attrNameLst>
                                          <p:attrName>ppt_y</p:attrName>
                                        </p:attrNameLst>
                                      </p:cBhvr>
                                      <p:tavLst>
                                        <p:tav tm="0">
                                          <p:val>
                                            <p:strVal val="ppt_y"/>
                                          </p:val>
                                        </p:tav>
                                        <p:tav tm="100000">
                                          <p:val>
                                            <p:strVal val="ppt_y+.1"/>
                                          </p:val>
                                        </p:tav>
                                      </p:tavLst>
                                    </p:anim>
                                    <p:set>
                                      <p:cBhvr>
                                        <p:cTn id="44"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5" restart="whenNotActive" fill="hold" evtFilter="cancelBubble" nodeType="interactiveSeq">
                <p:stCondLst>
                  <p:cond evt="onClick" delay="0">
                    <p:tgtEl>
                      <p:spTgt spid="22"/>
                    </p:tgtEl>
                  </p:cond>
                </p:stCondLst>
                <p:endSync evt="end" delay="0">
                  <p:rtn val="all"/>
                </p:endSync>
                <p:childTnLst>
                  <p:par>
                    <p:cTn id="46" fill="hold">
                      <p:stCondLst>
                        <p:cond delay="0"/>
                      </p:stCondLst>
                      <p:childTnLst>
                        <p:par>
                          <p:cTn id="47" fill="hold">
                            <p:stCondLst>
                              <p:cond delay="0"/>
                            </p:stCondLst>
                            <p:childTnLst>
                              <p:par>
                                <p:cTn id="48" presetID="31" presetClass="exit" presetSubtype="0" fill="hold" grpId="0" nodeType="clickEffect">
                                  <p:stCondLst>
                                    <p:cond delay="0"/>
                                  </p:stCondLst>
                                  <p:childTnLst>
                                    <p:anim calcmode="lin" valueType="num">
                                      <p:cBhvr>
                                        <p:cTn id="49" dur="1000"/>
                                        <p:tgtEl>
                                          <p:spTgt spid="22"/>
                                        </p:tgtEl>
                                        <p:attrNameLst>
                                          <p:attrName>ppt_w</p:attrName>
                                        </p:attrNameLst>
                                      </p:cBhvr>
                                      <p:tavLst>
                                        <p:tav tm="0">
                                          <p:val>
                                            <p:strVal val="ppt_w"/>
                                          </p:val>
                                        </p:tav>
                                        <p:tav tm="100000">
                                          <p:val>
                                            <p:fltVal val="0"/>
                                          </p:val>
                                        </p:tav>
                                      </p:tavLst>
                                    </p:anim>
                                    <p:anim calcmode="lin" valueType="num">
                                      <p:cBhvr>
                                        <p:cTn id="50" dur="1000"/>
                                        <p:tgtEl>
                                          <p:spTgt spid="22"/>
                                        </p:tgtEl>
                                        <p:attrNameLst>
                                          <p:attrName>ppt_h</p:attrName>
                                        </p:attrNameLst>
                                      </p:cBhvr>
                                      <p:tavLst>
                                        <p:tav tm="0">
                                          <p:val>
                                            <p:strVal val="ppt_h"/>
                                          </p:val>
                                        </p:tav>
                                        <p:tav tm="100000">
                                          <p:val>
                                            <p:fltVal val="0"/>
                                          </p:val>
                                        </p:tav>
                                      </p:tavLst>
                                    </p:anim>
                                    <p:anim calcmode="lin" valueType="num">
                                      <p:cBhvr>
                                        <p:cTn id="51" dur="1000"/>
                                        <p:tgtEl>
                                          <p:spTgt spid="22"/>
                                        </p:tgtEl>
                                        <p:attrNameLst>
                                          <p:attrName>style.rotation</p:attrName>
                                        </p:attrNameLst>
                                      </p:cBhvr>
                                      <p:tavLst>
                                        <p:tav tm="0">
                                          <p:val>
                                            <p:fltVal val="0"/>
                                          </p:val>
                                        </p:tav>
                                        <p:tav tm="100000">
                                          <p:val>
                                            <p:fltVal val="90"/>
                                          </p:val>
                                        </p:tav>
                                      </p:tavLst>
                                    </p:anim>
                                    <p:animEffect transition="out" filter="fade">
                                      <p:cBhvr>
                                        <p:cTn id="52" dur="1000"/>
                                        <p:tgtEl>
                                          <p:spTgt spid="22"/>
                                        </p:tgtEl>
                                      </p:cBhvr>
                                    </p:animEffect>
                                    <p:set>
                                      <p:cBhvr>
                                        <p:cTn id="5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3" grpId="0" bldLvl="0" animBg="1"/>
      <p:bldP spid="3" grpId="1" bldLvl="0" animBg="1"/>
      <p:bldP spid="21" grpId="0" animBg="1"/>
      <p:bldP spid="22" grpId="0" animBg="1"/>
      <p:bldP spid="23" grpId="0" animBg="1"/>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0152"/>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70115" y="675054"/>
            <a:ext cx="5220837" cy="584775"/>
          </a:xfrm>
          <a:prstGeom prst="rect">
            <a:avLst/>
          </a:prstGeom>
          <a:noFill/>
        </p:spPr>
        <p:txBody>
          <a:bodyPr wrap="square" rtlCol="0">
            <a:spAutoFit/>
          </a:bodyPr>
          <a:lstStyle/>
          <a:p>
            <a:r>
              <a:rPr lang="en-US" sz="3200" dirty="0" smtClean="0"/>
              <a:t>1. When </a:t>
            </a:r>
            <a:r>
              <a:rPr lang="en-US" sz="3200" dirty="0"/>
              <a:t>was Pelé born?</a:t>
            </a:r>
            <a:endParaRPr lang="en-US" sz="32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816" y="0"/>
            <a:ext cx="2160638" cy="1558343"/>
          </a:xfrm>
          <a:prstGeom prst="rect">
            <a:avLst/>
          </a:prstGeom>
        </p:spPr>
      </p:pic>
      <p:sp>
        <p:nvSpPr>
          <p:cNvPr id="5" name="TextBox 4">
            <a:extLst>
              <a:ext uri="{FF2B5EF4-FFF2-40B4-BE49-F238E27FC236}">
                <a16:creationId xmlns:a16="http://schemas.microsoft.com/office/drawing/2014/main" id="{54DFC840-7B24-48B1-95E4-4A793F16CF3F}"/>
              </a:ext>
            </a:extLst>
          </p:cNvPr>
          <p:cNvSpPr txBox="1"/>
          <p:nvPr/>
        </p:nvSpPr>
        <p:spPr>
          <a:xfrm>
            <a:off x="1270115" y="1349115"/>
            <a:ext cx="4863832" cy="646331"/>
          </a:xfrm>
          <a:prstGeom prst="rect">
            <a:avLst/>
          </a:prstGeom>
          <a:noFill/>
        </p:spPr>
        <p:txBody>
          <a:bodyPr wrap="none" rtlCol="0">
            <a:spAutoFit/>
          </a:bodyPr>
          <a:lstStyle/>
          <a:p>
            <a:r>
              <a:rPr lang="en-US" sz="3600" dirty="0" smtClean="0">
                <a:solidFill>
                  <a:srgbClr val="FF0000"/>
                </a:solidFill>
                <a:sym typeface="Wingdings" pitchFamily="2" charset="2"/>
              </a:rPr>
              <a:t></a:t>
            </a:r>
            <a:r>
              <a:rPr lang="en-US" sz="3600" dirty="0" smtClean="0">
                <a:solidFill>
                  <a:srgbClr val="FF0000"/>
                </a:solidFill>
              </a:rPr>
              <a:t>Pelé </a:t>
            </a:r>
            <a:r>
              <a:rPr lang="en-US" sz="3600" dirty="0">
                <a:solidFill>
                  <a:srgbClr val="FF0000"/>
                </a:solidFill>
              </a:rPr>
              <a:t>was born in 1940.</a:t>
            </a:r>
          </a:p>
        </p:txBody>
      </p:sp>
      <p:sp>
        <p:nvSpPr>
          <p:cNvPr id="2" name="5-Point Star 1">
            <a:hlinkClick r:id="rId4"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9184" y="1724974"/>
            <a:ext cx="7090891" cy="584775"/>
          </a:xfrm>
          <a:prstGeom prst="rect">
            <a:avLst/>
          </a:prstGeom>
          <a:noFill/>
        </p:spPr>
        <p:txBody>
          <a:bodyPr wrap="square" rtlCol="0">
            <a:spAutoFit/>
          </a:bodyPr>
          <a:lstStyle/>
          <a:p>
            <a:r>
              <a:rPr lang="en-US" sz="3200" dirty="0" smtClean="0"/>
              <a:t>2. Who first </a:t>
            </a:r>
            <a:r>
              <a:rPr lang="en-US" sz="3200" dirty="0"/>
              <a:t>taught him to play football?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1561" y="51515"/>
            <a:ext cx="2163650" cy="1712889"/>
          </a:xfrm>
          <a:prstGeom prst="rect">
            <a:avLst/>
          </a:prstGeom>
        </p:spPr>
      </p:pic>
      <p:sp>
        <p:nvSpPr>
          <p:cNvPr id="5" name="TextBox 4">
            <a:extLst>
              <a:ext uri="{FF2B5EF4-FFF2-40B4-BE49-F238E27FC236}">
                <a16:creationId xmlns:a16="http://schemas.microsoft.com/office/drawing/2014/main" id="{521478BA-C3AD-4F35-870E-9FD5CB088D02}"/>
              </a:ext>
            </a:extLst>
          </p:cNvPr>
          <p:cNvSpPr txBox="1"/>
          <p:nvPr/>
        </p:nvSpPr>
        <p:spPr>
          <a:xfrm>
            <a:off x="1332326" y="2408788"/>
            <a:ext cx="6960239" cy="584775"/>
          </a:xfrm>
          <a:prstGeom prst="rect">
            <a:avLst/>
          </a:prstGeom>
          <a:noFill/>
        </p:spPr>
        <p:txBody>
          <a:bodyPr wrap="none" rtlCol="0">
            <a:spAutoFit/>
          </a:bodyPr>
          <a:lstStyle/>
          <a:p>
            <a:r>
              <a:rPr lang="en-US" sz="3200" dirty="0" smtClean="0">
                <a:solidFill>
                  <a:srgbClr val="FF0000"/>
                </a:solidFill>
                <a:sym typeface="Wingdings" pitchFamily="2" charset="2"/>
              </a:rPr>
              <a:t> </a:t>
            </a:r>
            <a:r>
              <a:rPr lang="en-US" sz="3200" dirty="0" smtClean="0">
                <a:solidFill>
                  <a:srgbClr val="FF0000"/>
                </a:solidFill>
              </a:rPr>
              <a:t>His </a:t>
            </a:r>
            <a:r>
              <a:rPr lang="en-US" sz="3200" dirty="0">
                <a:solidFill>
                  <a:srgbClr val="FF0000"/>
                </a:solidFill>
              </a:rPr>
              <a:t>father did. / His father taught him.</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985" y="61108"/>
            <a:ext cx="2664452" cy="170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Point Star 6">
            <a:hlinkClick r:id="rId5"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84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ln/>
          <a:extLst/>
        </p:spPr>
        <p:style>
          <a:lnRef idx="3">
            <a:schemeClr val="lt1"/>
          </a:lnRef>
          <a:fillRef idx="1">
            <a:schemeClr val="accent6"/>
          </a:fillRef>
          <a:effectRef idx="1">
            <a:schemeClr val="accent6"/>
          </a:effectRef>
          <a:fontRef idx="minor">
            <a:schemeClr val="lt1"/>
          </a:fontRef>
        </p:style>
      </p:pic>
      <p:sp>
        <p:nvSpPr>
          <p:cNvPr id="3" name="TextBox 2"/>
          <p:cNvSpPr txBox="1"/>
          <p:nvPr/>
        </p:nvSpPr>
        <p:spPr>
          <a:xfrm>
            <a:off x="1571726" y="449683"/>
            <a:ext cx="6242534" cy="775979"/>
          </a:xfrm>
          <a:prstGeom prst="rect">
            <a:avLst/>
          </a:prstGeom>
          <a:noFill/>
        </p:spPr>
        <p:txBody>
          <a:bodyPr wrap="square" lIns="91427" tIns="45714" rIns="91427" bIns="45714"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LUCKY NUMBER!</a:t>
            </a:r>
          </a:p>
        </p:txBody>
      </p:sp>
      <p:sp>
        <p:nvSpPr>
          <p:cNvPr id="4" name="Oval 3">
            <a:hlinkClick r:id="rId3" action="ppaction://hlinksldjump"/>
          </p:cNvPr>
          <p:cNvSpPr/>
          <p:nvPr/>
        </p:nvSpPr>
        <p:spPr>
          <a:xfrm>
            <a:off x="1571726" y="1688205"/>
            <a:ext cx="1323670" cy="1327367"/>
          </a:xfrm>
          <a:prstGeom prst="ellipse">
            <a:avLst/>
          </a:prstGeom>
        </p:spPr>
        <p:style>
          <a:lnRef idx="1">
            <a:schemeClr val="dk1"/>
          </a:lnRef>
          <a:fillRef idx="2">
            <a:schemeClr val="dk1"/>
          </a:fillRef>
          <a:effectRef idx="1">
            <a:schemeClr val="dk1"/>
          </a:effectRef>
          <a:fontRef idx="minor">
            <a:schemeClr val="dk1"/>
          </a:fontRef>
        </p:style>
        <p:txBody>
          <a:bodyPr lIns="91427" tIns="45714" rIns="91427" bIns="45714" rtlCol="0" anchor="ctr"/>
          <a:lstStyle/>
          <a:p>
            <a:pPr algn="ctr"/>
            <a:r>
              <a:rPr lang="en-US" sz="4400" b="1" dirty="0">
                <a:solidFill>
                  <a:schemeClr val="tx1"/>
                </a:solidFill>
              </a:rPr>
              <a:t>1</a:t>
            </a:r>
          </a:p>
        </p:txBody>
      </p:sp>
      <p:sp>
        <p:nvSpPr>
          <p:cNvPr id="5" name="Oval 4">
            <a:hlinkClick r:id="rId4" action="ppaction://hlinksldjump"/>
          </p:cNvPr>
          <p:cNvSpPr/>
          <p:nvPr/>
        </p:nvSpPr>
        <p:spPr>
          <a:xfrm>
            <a:off x="3883155" y="1688205"/>
            <a:ext cx="1323670" cy="1327367"/>
          </a:xfrm>
          <a:prstGeom prst="ellipse">
            <a:avLst/>
          </a:prstGeom>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b="1" dirty="0">
                <a:solidFill>
                  <a:schemeClr val="tx1"/>
                </a:solidFill>
              </a:rPr>
              <a:t>2</a:t>
            </a:r>
          </a:p>
        </p:txBody>
      </p:sp>
      <p:sp>
        <p:nvSpPr>
          <p:cNvPr id="6" name="Oval 5">
            <a:hlinkClick r:id="rId5" action="ppaction://hlinksldjump"/>
          </p:cNvPr>
          <p:cNvSpPr/>
          <p:nvPr/>
        </p:nvSpPr>
        <p:spPr>
          <a:xfrm>
            <a:off x="6148775" y="1774390"/>
            <a:ext cx="1323670" cy="1327367"/>
          </a:xfrm>
          <a:prstGeom prst="ellipse">
            <a:avLst/>
          </a:prstGeom>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b="1" dirty="0">
                <a:solidFill>
                  <a:schemeClr val="tx1"/>
                </a:solidFill>
              </a:rPr>
              <a:t>3</a:t>
            </a:r>
          </a:p>
        </p:txBody>
      </p:sp>
      <p:sp>
        <p:nvSpPr>
          <p:cNvPr id="8" name="Oval 7">
            <a:hlinkClick r:id="rId6" action="ppaction://hlinksldjump"/>
          </p:cNvPr>
          <p:cNvSpPr/>
          <p:nvPr/>
        </p:nvSpPr>
        <p:spPr>
          <a:xfrm>
            <a:off x="1533593" y="3535386"/>
            <a:ext cx="1323670" cy="1327367"/>
          </a:xfrm>
          <a:prstGeom prst="ellipse">
            <a:avLst/>
          </a:prstGeom>
        </p:spPr>
        <p:style>
          <a:lnRef idx="1">
            <a:schemeClr val="accent5"/>
          </a:lnRef>
          <a:fillRef idx="2">
            <a:schemeClr val="accent5"/>
          </a:fillRef>
          <a:effectRef idx="1">
            <a:schemeClr val="accent5"/>
          </a:effectRef>
          <a:fontRef idx="minor">
            <a:schemeClr val="dk1"/>
          </a:fontRef>
        </p:style>
        <p:txBody>
          <a:bodyPr lIns="91427" tIns="45714" rIns="91427" bIns="45714" rtlCol="0" anchor="ctr"/>
          <a:lstStyle/>
          <a:p>
            <a:pPr algn="ctr"/>
            <a:r>
              <a:rPr lang="en-GB" sz="4400" b="1" dirty="0">
                <a:solidFill>
                  <a:schemeClr val="tx1"/>
                </a:solidFill>
              </a:rPr>
              <a:t>4</a:t>
            </a:r>
            <a:endParaRPr lang="en-US" sz="4400" b="1" dirty="0">
              <a:solidFill>
                <a:schemeClr val="tx1"/>
              </a:solidFill>
            </a:endParaRPr>
          </a:p>
        </p:txBody>
      </p:sp>
      <p:sp>
        <p:nvSpPr>
          <p:cNvPr id="9" name="Oval 8">
            <a:hlinkClick r:id="rId7" action="ppaction://hlinksldjump"/>
          </p:cNvPr>
          <p:cNvSpPr/>
          <p:nvPr/>
        </p:nvSpPr>
        <p:spPr>
          <a:xfrm>
            <a:off x="3883155" y="3535386"/>
            <a:ext cx="1323670" cy="1327367"/>
          </a:xfrm>
          <a:prstGeom prst="ellipse">
            <a:avLst/>
          </a:prstGeom>
        </p:spPr>
        <p:style>
          <a:lnRef idx="1">
            <a:schemeClr val="accent6"/>
          </a:lnRef>
          <a:fillRef idx="2">
            <a:schemeClr val="accent6"/>
          </a:fillRef>
          <a:effectRef idx="1">
            <a:schemeClr val="accent6"/>
          </a:effectRef>
          <a:fontRef idx="minor">
            <a:schemeClr val="dk1"/>
          </a:fontRef>
        </p:style>
        <p:txBody>
          <a:bodyPr lIns="91427" tIns="45714" rIns="91427" bIns="45714" rtlCol="0" anchor="ctr"/>
          <a:lstStyle/>
          <a:p>
            <a:pPr algn="ctr"/>
            <a:r>
              <a:rPr lang="en-GB" sz="4400" b="1" dirty="0">
                <a:solidFill>
                  <a:schemeClr val="tx1"/>
                </a:solidFill>
              </a:rPr>
              <a:t>5</a:t>
            </a:r>
            <a:endParaRPr lang="en-US" sz="4400" b="1" dirty="0">
              <a:solidFill>
                <a:schemeClr val="tx1"/>
              </a:solidFill>
            </a:endParaRPr>
          </a:p>
        </p:txBody>
      </p:sp>
      <p:sp>
        <p:nvSpPr>
          <p:cNvPr id="10" name="Oval 9">
            <a:hlinkClick r:id="rId8" action="ppaction://hlinksldjump"/>
          </p:cNvPr>
          <p:cNvSpPr/>
          <p:nvPr/>
        </p:nvSpPr>
        <p:spPr>
          <a:xfrm>
            <a:off x="6009961" y="3574579"/>
            <a:ext cx="1323670" cy="1327367"/>
          </a:xfrm>
          <a:prstGeom prst="ellipse">
            <a:avLst/>
          </a:prstGeom>
        </p:spPr>
        <p:style>
          <a:lnRef idx="1">
            <a:schemeClr val="accent4"/>
          </a:lnRef>
          <a:fillRef idx="2">
            <a:schemeClr val="accent4"/>
          </a:fillRef>
          <a:effectRef idx="1">
            <a:schemeClr val="accent4"/>
          </a:effectRef>
          <a:fontRef idx="minor">
            <a:schemeClr val="dk1"/>
          </a:fontRef>
        </p:style>
        <p:txBody>
          <a:bodyPr lIns="91427" tIns="45714" rIns="91427" bIns="45714" rtlCol="0" anchor="ctr"/>
          <a:lstStyle/>
          <a:p>
            <a:pPr algn="ctr"/>
            <a:r>
              <a:rPr lang="en-GB" sz="4400" b="1" dirty="0">
                <a:solidFill>
                  <a:schemeClr val="tx1"/>
                </a:solidFill>
              </a:rPr>
              <a:t>6</a:t>
            </a:r>
            <a:endParaRPr lang="en-US" sz="4400" b="1" dirty="0">
              <a:solidFill>
                <a:schemeClr val="tx1"/>
              </a:solidFill>
            </a:endParaRPr>
          </a:p>
        </p:txBody>
      </p:sp>
      <p:sp>
        <p:nvSpPr>
          <p:cNvPr id="2" name="Right Arrow 1">
            <a:hlinkClick r:id="rId9" action="ppaction://hlinksldjump"/>
          </p:cNvPr>
          <p:cNvSpPr/>
          <p:nvPr/>
        </p:nvSpPr>
        <p:spPr>
          <a:xfrm>
            <a:off x="4271749" y="6257495"/>
            <a:ext cx="935076" cy="600503"/>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grpId="0" nodeType="clickEffect">
                                  <p:stCondLst>
                                    <p:cond delay="0"/>
                                  </p:stCondLst>
                                  <p:childTnLst>
                                    <p:anim calcmode="lin" valueType="num">
                                      <p:cBhvr>
                                        <p:cTn id="12" dur="1000"/>
                                        <p:tgtEl>
                                          <p:spTgt spid="4"/>
                                        </p:tgtEl>
                                        <p:attrNameLst>
                                          <p:attrName>ppt_w</p:attrName>
                                        </p:attrNameLst>
                                      </p:cBhvr>
                                      <p:tavLst>
                                        <p:tav tm="0">
                                          <p:val>
                                            <p:strVal val="ppt_w"/>
                                          </p:val>
                                        </p:tav>
                                        <p:tav tm="100000">
                                          <p:val>
                                            <p:fltVal val="0"/>
                                          </p:val>
                                        </p:tav>
                                      </p:tavLst>
                                    </p:anim>
                                    <p:anim calcmode="lin" valueType="num">
                                      <p:cBhvr>
                                        <p:cTn id="13" dur="1000"/>
                                        <p:tgtEl>
                                          <p:spTgt spid="4"/>
                                        </p:tgtEl>
                                        <p:attrNameLst>
                                          <p:attrName>ppt_h</p:attrName>
                                        </p:attrNameLst>
                                      </p:cBhvr>
                                      <p:tavLst>
                                        <p:tav tm="0">
                                          <p:val>
                                            <p:strVal val="ppt_h"/>
                                          </p:val>
                                        </p:tav>
                                        <p:tav tm="100000">
                                          <p:val>
                                            <p:fltVal val="0"/>
                                          </p:val>
                                        </p:tav>
                                      </p:tavLst>
                                    </p:anim>
                                    <p:anim calcmode="lin" valueType="num">
                                      <p:cBhvr>
                                        <p:cTn id="14" dur="1000"/>
                                        <p:tgtEl>
                                          <p:spTgt spid="4"/>
                                        </p:tgtEl>
                                        <p:attrNameLst>
                                          <p:attrName>style.rotation</p:attrName>
                                        </p:attrNameLst>
                                      </p:cBhvr>
                                      <p:tavLst>
                                        <p:tav tm="0">
                                          <p:val>
                                            <p:fltVal val="0"/>
                                          </p:val>
                                        </p:tav>
                                        <p:tav tm="100000">
                                          <p:val>
                                            <p:fltVal val="90"/>
                                          </p:val>
                                        </p:tav>
                                      </p:tavLst>
                                    </p:anim>
                                    <p:animEffect transition="out" filter="fade">
                                      <p:cBhvr>
                                        <p:cTn id="15" dur="1000"/>
                                        <p:tgtEl>
                                          <p:spTgt spid="4"/>
                                        </p:tgtEl>
                                      </p:cBhvr>
                                    </p:animEffect>
                                    <p:set>
                                      <p:cBhvr>
                                        <p:cTn id="16"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53" presetClass="exit" presetSubtype="32" fill="hold" grpId="0" nodeType="clickEffect">
                                  <p:stCondLst>
                                    <p:cond delay="0"/>
                                  </p:stCondLst>
                                  <p:childTnLst>
                                    <p:anim calcmode="lin" valueType="num">
                                      <p:cBhvr>
                                        <p:cTn id="21" dur="500"/>
                                        <p:tgtEl>
                                          <p:spTgt spid="5"/>
                                        </p:tgtEl>
                                        <p:attrNameLst>
                                          <p:attrName>ppt_w</p:attrName>
                                        </p:attrNameLst>
                                      </p:cBhvr>
                                      <p:tavLst>
                                        <p:tav tm="0">
                                          <p:val>
                                            <p:strVal val="ppt_w"/>
                                          </p:val>
                                        </p:tav>
                                        <p:tav tm="100000">
                                          <p:val>
                                            <p:fltVal val="0"/>
                                          </p:val>
                                        </p:tav>
                                      </p:tavLst>
                                    </p:anim>
                                    <p:anim calcmode="lin" valueType="num">
                                      <p:cBhvr>
                                        <p:cTn id="22" dur="500"/>
                                        <p:tgtEl>
                                          <p:spTgt spid="5"/>
                                        </p:tgtEl>
                                        <p:attrNameLst>
                                          <p:attrName>ppt_h</p:attrName>
                                        </p:attrNameLst>
                                      </p:cBhvr>
                                      <p:tavLst>
                                        <p:tav tm="0">
                                          <p:val>
                                            <p:strVal val="ppt_h"/>
                                          </p:val>
                                        </p:tav>
                                        <p:tav tm="100000">
                                          <p:val>
                                            <p:fltVal val="0"/>
                                          </p:val>
                                        </p:tav>
                                      </p:tavLst>
                                    </p:anim>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16" presetClass="exit" presetSubtype="21" fill="hold" grpId="0" nodeType="clickEffect">
                                  <p:stCondLst>
                                    <p:cond delay="0"/>
                                  </p:stCondLst>
                                  <p:childTnLst>
                                    <p:animEffect transition="out" filter="barn(inVertic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42" presetClass="exit" presetSubtype="0" fill="hold" grpId="0" nodeType="clickEffect">
                                  <p:stCondLst>
                                    <p:cond delay="0"/>
                                  </p:stCondLst>
                                  <p:childTnLst>
                                    <p:animEffect transition="out" filter="fade">
                                      <p:cBhvr>
                                        <p:cTn id="35" dur="1000"/>
                                        <p:tgtEl>
                                          <p:spTgt spid="9"/>
                                        </p:tgtEl>
                                      </p:cBhvr>
                                    </p:animEffect>
                                    <p:anim calcmode="lin" valueType="num">
                                      <p:cBhvr>
                                        <p:cTn id="36" dur="1000"/>
                                        <p:tgtEl>
                                          <p:spTgt spid="9"/>
                                        </p:tgtEl>
                                        <p:attrNameLst>
                                          <p:attrName>ppt_x</p:attrName>
                                        </p:attrNameLst>
                                      </p:cBhvr>
                                      <p:tavLst>
                                        <p:tav tm="0">
                                          <p:val>
                                            <p:strVal val="ppt_x"/>
                                          </p:val>
                                        </p:tav>
                                        <p:tav tm="100000">
                                          <p:val>
                                            <p:strVal val="ppt_x"/>
                                          </p:val>
                                        </p:tav>
                                      </p:tavLst>
                                    </p:anim>
                                    <p:anim calcmode="lin" valueType="num">
                                      <p:cBhvr>
                                        <p:cTn id="37" dur="1000"/>
                                        <p:tgtEl>
                                          <p:spTgt spid="9"/>
                                        </p:tgtEl>
                                        <p:attrNameLst>
                                          <p:attrName>ppt_y</p:attrName>
                                        </p:attrNameLst>
                                      </p:cBhvr>
                                      <p:tavLst>
                                        <p:tav tm="0">
                                          <p:val>
                                            <p:strVal val="ppt_y"/>
                                          </p:val>
                                        </p:tav>
                                        <p:tav tm="100000">
                                          <p:val>
                                            <p:strVal val="ppt_y+.1"/>
                                          </p:val>
                                        </p:tav>
                                      </p:tavLst>
                                    </p:anim>
                                    <p:set>
                                      <p:cBhvr>
                                        <p:cTn id="38"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p:stCondLst>
                        <p:cond delay="0"/>
                      </p:stCondLst>
                      <p:childTnLst>
                        <p:par>
                          <p:cTn id="41" fill="hold">
                            <p:stCondLst>
                              <p:cond delay="0"/>
                            </p:stCondLst>
                            <p:childTnLst>
                              <p:par>
                                <p:cTn id="42" presetID="53" presetClass="exit" presetSubtype="32" fill="hold" grpId="0" nodeType="clickEffect">
                                  <p:stCondLst>
                                    <p:cond delay="0"/>
                                  </p:stCondLst>
                                  <p:childTnLst>
                                    <p:anim calcmode="lin" valueType="num">
                                      <p:cBhvr>
                                        <p:cTn id="43" dur="500"/>
                                        <p:tgtEl>
                                          <p:spTgt spid="10"/>
                                        </p:tgtEl>
                                        <p:attrNameLst>
                                          <p:attrName>ppt_w</p:attrName>
                                        </p:attrNameLst>
                                      </p:cBhvr>
                                      <p:tavLst>
                                        <p:tav tm="0">
                                          <p:val>
                                            <p:strVal val="ppt_w"/>
                                          </p:val>
                                        </p:tav>
                                        <p:tav tm="100000">
                                          <p:val>
                                            <p:fltVal val="0"/>
                                          </p:val>
                                        </p:tav>
                                      </p:tavLst>
                                    </p:anim>
                                    <p:anim calcmode="lin" valueType="num">
                                      <p:cBhvr>
                                        <p:cTn id="44" dur="500"/>
                                        <p:tgtEl>
                                          <p:spTgt spid="10"/>
                                        </p:tgtEl>
                                        <p:attrNameLst>
                                          <p:attrName>ppt_h</p:attrName>
                                        </p:attrNameLst>
                                      </p:cBhvr>
                                      <p:tavLst>
                                        <p:tav tm="0">
                                          <p:val>
                                            <p:strVal val="ppt_h"/>
                                          </p:val>
                                        </p:tav>
                                        <p:tav tm="100000">
                                          <p:val>
                                            <p:fltVal val="0"/>
                                          </p:val>
                                        </p:tav>
                                      </p:tavLst>
                                    </p:anim>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6"/>
                    </p:tgtEl>
                  </p:cond>
                </p:stCondLst>
                <p:endSync evt="end" delay="0">
                  <p:rtn val="all"/>
                </p:endSync>
                <p:childTnLst>
                  <p:par>
                    <p:cTn id="48" fill="hold">
                      <p:stCondLst>
                        <p:cond delay="0"/>
                      </p:stCondLst>
                      <p:childTnLst>
                        <p:par>
                          <p:cTn id="49" fill="hold">
                            <p:stCondLst>
                              <p:cond delay="0"/>
                            </p:stCondLst>
                            <p:childTnLst>
                              <p:par>
                                <p:cTn id="50" presetID="42" presetClass="exit" presetSubtype="0" fill="hold" grpId="0" nodeType="clickEffect">
                                  <p:stCondLst>
                                    <p:cond delay="0"/>
                                  </p:stCondLst>
                                  <p:childTnLst>
                                    <p:animEffect transition="out" filter="fade">
                                      <p:cBhvr>
                                        <p:cTn id="51" dur="1000"/>
                                        <p:tgtEl>
                                          <p:spTgt spid="6"/>
                                        </p:tgtEl>
                                      </p:cBhvr>
                                    </p:animEffect>
                                    <p:anim calcmode="lin" valueType="num">
                                      <p:cBhvr>
                                        <p:cTn id="52" dur="1000"/>
                                        <p:tgtEl>
                                          <p:spTgt spid="6"/>
                                        </p:tgtEl>
                                        <p:attrNameLst>
                                          <p:attrName>ppt_x</p:attrName>
                                        </p:attrNameLst>
                                      </p:cBhvr>
                                      <p:tavLst>
                                        <p:tav tm="0">
                                          <p:val>
                                            <p:strVal val="ppt_x"/>
                                          </p:val>
                                        </p:tav>
                                        <p:tav tm="100000">
                                          <p:val>
                                            <p:strVal val="ppt_x"/>
                                          </p:val>
                                        </p:tav>
                                      </p:tavLst>
                                    </p:anim>
                                    <p:anim calcmode="lin" valueType="num">
                                      <p:cBhvr>
                                        <p:cTn id="53" dur="1000"/>
                                        <p:tgtEl>
                                          <p:spTgt spid="6"/>
                                        </p:tgtEl>
                                        <p:attrNameLst>
                                          <p:attrName>ppt_y</p:attrName>
                                        </p:attrNameLst>
                                      </p:cBhvr>
                                      <p:tavLst>
                                        <p:tav tm="0">
                                          <p:val>
                                            <p:strVal val="ppt_y"/>
                                          </p:val>
                                        </p:tav>
                                        <p:tav tm="100000">
                                          <p:val>
                                            <p:strVal val="ppt_y+.1"/>
                                          </p:val>
                                        </p:tav>
                                      </p:tavLst>
                                    </p:anim>
                                    <p:set>
                                      <p:cBhvr>
                                        <p:cTn id="54"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 grpId="0"/>
      <p:bldP spid="4" grpId="0" animBg="1"/>
      <p:bldP spid="5" grpId="0" animBg="1"/>
      <p:bldP spid="6"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224" y="139408"/>
            <a:ext cx="2756077" cy="201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4246" y="2249486"/>
            <a:ext cx="5318978" cy="1077218"/>
          </a:xfrm>
          <a:prstGeom prst="rect">
            <a:avLst/>
          </a:prstGeom>
          <a:noFill/>
        </p:spPr>
        <p:txBody>
          <a:bodyPr wrap="square" rtlCol="0">
            <a:spAutoFit/>
          </a:bodyPr>
          <a:lstStyle/>
          <a:p>
            <a:r>
              <a:rPr lang="en-US" sz="3200" dirty="0" smtClean="0"/>
              <a:t>3. How </a:t>
            </a:r>
            <a:r>
              <a:rPr lang="en-US" sz="3200" dirty="0"/>
              <a:t>many goals did he score in total?</a:t>
            </a:r>
          </a:p>
        </p:txBody>
      </p:sp>
      <p:sp>
        <p:nvSpPr>
          <p:cNvPr id="6" name="TextBox 5">
            <a:extLst>
              <a:ext uri="{FF2B5EF4-FFF2-40B4-BE49-F238E27FC236}">
                <a16:creationId xmlns:a16="http://schemas.microsoft.com/office/drawing/2014/main" id="{47D300A8-BE3E-4B91-8ED9-85A94CB4E6A9}"/>
              </a:ext>
            </a:extLst>
          </p:cNvPr>
          <p:cNvSpPr txBox="1"/>
          <p:nvPr/>
        </p:nvSpPr>
        <p:spPr>
          <a:xfrm>
            <a:off x="824246" y="3210793"/>
            <a:ext cx="6371488" cy="646331"/>
          </a:xfrm>
          <a:prstGeom prst="rect">
            <a:avLst/>
          </a:prstGeom>
          <a:noFill/>
        </p:spPr>
        <p:txBody>
          <a:bodyPr wrap="none" rtlCol="0">
            <a:spAutoFit/>
          </a:bodyPr>
          <a:lstStyle/>
          <a:p>
            <a:r>
              <a:rPr lang="en-US" sz="3600" dirty="0" smtClean="0">
                <a:solidFill>
                  <a:srgbClr val="FF0000"/>
                </a:solidFill>
                <a:sym typeface="Wingdings" pitchFamily="2" charset="2"/>
              </a:rPr>
              <a:t> </a:t>
            </a:r>
            <a:r>
              <a:rPr lang="en-US" sz="3600" dirty="0" smtClean="0">
                <a:solidFill>
                  <a:srgbClr val="FF0000"/>
                </a:solidFill>
              </a:rPr>
              <a:t>He </a:t>
            </a:r>
            <a:r>
              <a:rPr lang="en-US" sz="3600" dirty="0">
                <a:solidFill>
                  <a:srgbClr val="FF0000"/>
                </a:solidFill>
              </a:rPr>
              <a:t>scored 1,281 goals in total.</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687" y="100771"/>
            <a:ext cx="2862465" cy="209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Point Star 6">
            <a:hlinkClick r:id="rId5"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84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20395" y="2455299"/>
            <a:ext cx="7090890" cy="1077218"/>
          </a:xfrm>
          <a:prstGeom prst="rect">
            <a:avLst/>
          </a:prstGeom>
          <a:noFill/>
        </p:spPr>
        <p:txBody>
          <a:bodyPr wrap="square" rtlCol="0">
            <a:spAutoFit/>
          </a:bodyPr>
          <a:lstStyle/>
          <a:p>
            <a:r>
              <a:rPr lang="en-US" sz="3200" dirty="0" smtClean="0"/>
              <a:t>4. When </a:t>
            </a:r>
            <a:r>
              <a:rPr lang="en-US" sz="3200" dirty="0"/>
              <a:t>did he become “Football Player of the Century”?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255" y="82137"/>
            <a:ext cx="2960531" cy="219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1AE6C912-D3A1-40C5-B641-74BC210224E2}"/>
              </a:ext>
            </a:extLst>
          </p:cNvPr>
          <p:cNvSpPr txBox="1"/>
          <p:nvPr/>
        </p:nvSpPr>
        <p:spPr>
          <a:xfrm>
            <a:off x="861954" y="3599116"/>
            <a:ext cx="8043805" cy="523220"/>
          </a:xfrm>
          <a:prstGeom prst="rect">
            <a:avLst/>
          </a:prstGeom>
          <a:noFill/>
        </p:spPr>
        <p:txBody>
          <a:bodyPr wrap="none" rtlCol="0">
            <a:spAutoFit/>
          </a:bodyPr>
          <a:lstStyle/>
          <a:p>
            <a:r>
              <a:rPr lang="en-US" sz="2800" dirty="0" smtClean="0">
                <a:solidFill>
                  <a:srgbClr val="FF0000"/>
                </a:solidFill>
                <a:sym typeface="Wingdings" pitchFamily="2" charset="2"/>
              </a:rPr>
              <a:t></a:t>
            </a:r>
            <a:r>
              <a:rPr lang="en-US" sz="2800" dirty="0" smtClean="0">
                <a:solidFill>
                  <a:srgbClr val="FF0000"/>
                </a:solidFill>
              </a:rPr>
              <a:t>(</a:t>
            </a:r>
            <a:r>
              <a:rPr lang="en-US" sz="2800" dirty="0">
                <a:solidFill>
                  <a:srgbClr val="FF0000"/>
                </a:solidFill>
              </a:rPr>
              <a:t>He became </a:t>
            </a:r>
            <a:r>
              <a:rPr lang="en-US" sz="2800" i="1" dirty="0">
                <a:solidFill>
                  <a:srgbClr val="FF0000"/>
                </a:solidFill>
              </a:rPr>
              <a:t>Football Player of the Century</a:t>
            </a:r>
            <a:r>
              <a:rPr lang="en-US" sz="2800" dirty="0">
                <a:solidFill>
                  <a:srgbClr val="FF0000"/>
                </a:solidFill>
              </a:rPr>
              <a:t>) in 1999.</a:t>
            </a:r>
          </a:p>
        </p:txBody>
      </p:sp>
      <p:sp>
        <p:nvSpPr>
          <p:cNvPr id="7" name="5-Point Star 6">
            <a:hlinkClick r:id="rId4"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2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645" y="127068"/>
            <a:ext cx="3034585" cy="23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04289" y="873766"/>
            <a:ext cx="4978324" cy="584775"/>
          </a:xfrm>
          <a:prstGeom prst="rect">
            <a:avLst/>
          </a:prstGeom>
          <a:noFill/>
        </p:spPr>
        <p:txBody>
          <a:bodyPr wrap="square" rtlCol="0">
            <a:spAutoFit/>
          </a:bodyPr>
          <a:lstStyle/>
          <a:p>
            <a:r>
              <a:rPr lang="en-US" sz="3200" dirty="0" smtClean="0"/>
              <a:t>5. What </a:t>
            </a:r>
            <a:r>
              <a:rPr lang="en-US" sz="3200" dirty="0"/>
              <a:t>do people call him?</a:t>
            </a:r>
          </a:p>
        </p:txBody>
      </p:sp>
      <p:sp>
        <p:nvSpPr>
          <p:cNvPr id="6" name="TextBox 5">
            <a:extLst>
              <a:ext uri="{FF2B5EF4-FFF2-40B4-BE49-F238E27FC236}">
                <a16:creationId xmlns:a16="http://schemas.microsoft.com/office/drawing/2014/main" id="{651E1CDA-E1AC-4500-81AD-18446F32AA97}"/>
              </a:ext>
            </a:extLst>
          </p:cNvPr>
          <p:cNvSpPr txBox="1"/>
          <p:nvPr/>
        </p:nvSpPr>
        <p:spPr>
          <a:xfrm>
            <a:off x="1027498" y="1703591"/>
            <a:ext cx="4111172" cy="1077218"/>
          </a:xfrm>
          <a:prstGeom prst="rect">
            <a:avLst/>
          </a:prstGeom>
          <a:noFill/>
        </p:spPr>
        <p:txBody>
          <a:bodyPr wrap="square" rtlCol="0">
            <a:spAutoFit/>
          </a:bodyPr>
          <a:lstStyle/>
          <a:p>
            <a:r>
              <a:rPr lang="en-US" sz="3200" b="1" dirty="0">
                <a:solidFill>
                  <a:srgbClr val="FF0000"/>
                </a:solidFill>
              </a:rPr>
              <a:t>They call him </a:t>
            </a:r>
            <a:endParaRPr lang="en-US" sz="3200" b="1" dirty="0" smtClean="0">
              <a:solidFill>
                <a:srgbClr val="FF0000"/>
              </a:solidFill>
            </a:endParaRPr>
          </a:p>
          <a:p>
            <a:r>
              <a:rPr lang="en-US" sz="3200" b="1" dirty="0" smtClean="0">
                <a:solidFill>
                  <a:srgbClr val="FF0000"/>
                </a:solidFill>
              </a:rPr>
              <a:t>“</a:t>
            </a:r>
            <a:r>
              <a:rPr lang="en-US" sz="3200" b="1" dirty="0">
                <a:solidFill>
                  <a:srgbClr val="FF0000"/>
                </a:solidFill>
              </a:rPr>
              <a:t>The King of Football”.</a:t>
            </a:r>
          </a:p>
        </p:txBody>
      </p:sp>
      <p:sp>
        <p:nvSpPr>
          <p:cNvPr id="7" name="5-Point Star 6">
            <a:hlinkClick r:id="rId4"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2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1516"/>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857" y="40247"/>
            <a:ext cx="2057606" cy="1558343"/>
          </a:xfrm>
          <a:prstGeom prst="rect">
            <a:avLst/>
          </a:prstGeom>
        </p:spPr>
      </p:pic>
      <p:sp>
        <p:nvSpPr>
          <p:cNvPr id="4" name="Rectangle 3"/>
          <p:cNvSpPr/>
          <p:nvPr/>
        </p:nvSpPr>
        <p:spPr>
          <a:xfrm>
            <a:off x="1071498" y="1662986"/>
            <a:ext cx="7425113" cy="523220"/>
          </a:xfrm>
          <a:prstGeom prst="rect">
            <a:avLst/>
          </a:prstGeom>
        </p:spPr>
        <p:txBody>
          <a:bodyPr wrap="square">
            <a:spAutoFit/>
          </a:bodyPr>
          <a:lstStyle/>
          <a:p>
            <a:r>
              <a:rPr lang="en-US" sz="2800" dirty="0" smtClean="0"/>
              <a:t>6.  Who is The </a:t>
            </a:r>
            <a:r>
              <a:rPr lang="en-US" sz="2800" dirty="0"/>
              <a:t>PE teacher talking </a:t>
            </a:r>
            <a:r>
              <a:rPr lang="en-US" sz="2800" dirty="0" smtClean="0"/>
              <a:t>to about Pelé?</a:t>
            </a:r>
            <a:endParaRPr lang="en-US" sz="2800" dirty="0"/>
          </a:p>
        </p:txBody>
      </p:sp>
      <p:sp>
        <p:nvSpPr>
          <p:cNvPr id="5" name="Rectangle 4"/>
          <p:cNvSpPr/>
          <p:nvPr/>
        </p:nvSpPr>
        <p:spPr>
          <a:xfrm>
            <a:off x="1071498" y="2465941"/>
            <a:ext cx="7090890" cy="461665"/>
          </a:xfrm>
          <a:prstGeom prst="rect">
            <a:avLst/>
          </a:prstGeom>
        </p:spPr>
        <p:txBody>
          <a:bodyPr wrap="square">
            <a:spAutoFit/>
          </a:bodyPr>
          <a:lstStyle/>
          <a:p>
            <a:r>
              <a:rPr lang="en-US" sz="2400" b="1" dirty="0">
                <a:solidFill>
                  <a:srgbClr val="FF0000"/>
                </a:solidFill>
              </a:rPr>
              <a:t>The PE teacher is talking to her students </a:t>
            </a:r>
            <a:r>
              <a:rPr lang="en-US" sz="2400" b="1" dirty="0" smtClean="0">
                <a:solidFill>
                  <a:srgbClr val="FF0000"/>
                </a:solidFill>
              </a:rPr>
              <a:t>about </a:t>
            </a:r>
            <a:r>
              <a:rPr lang="en-US" sz="2400" b="1" dirty="0">
                <a:solidFill>
                  <a:srgbClr val="FF0000"/>
                </a:solidFill>
              </a:rPr>
              <a:t>Pelé.</a:t>
            </a:r>
          </a:p>
        </p:txBody>
      </p:sp>
      <p:sp>
        <p:nvSpPr>
          <p:cNvPr id="6" name="5-Point Star 5">
            <a:hlinkClick r:id="rId4"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2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879"/>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27" y="43223"/>
            <a:ext cx="535297" cy="572424"/>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1361200" y="107486"/>
            <a:ext cx="7512346" cy="430887"/>
          </a:xfrm>
          <a:prstGeom prst="rect">
            <a:avLst/>
          </a:prstGeom>
          <a:noFill/>
        </p:spPr>
        <p:txBody>
          <a:bodyPr wrap="square" rtlCol="0">
            <a:spAutoFit/>
          </a:bodyPr>
          <a:lstStyle/>
          <a:p>
            <a:r>
              <a:rPr lang="en-US" sz="2200" b="1" dirty="0" smtClean="0">
                <a:effectLst>
                  <a:glow rad="88900">
                    <a:schemeClr val="bg1"/>
                  </a:glow>
                </a:effectLst>
                <a:latin typeface="Arial" panose="020B0604020202020204" pitchFamily="34" charset="0"/>
                <a:cs typeface="Arial" panose="020B0604020202020204" pitchFamily="34" charset="0"/>
              </a:rPr>
              <a:t>Read </a:t>
            </a:r>
            <a:r>
              <a:rPr lang="en-US" sz="2200" b="1" dirty="0">
                <a:effectLst>
                  <a:glow rad="88900">
                    <a:schemeClr val="bg1"/>
                  </a:glow>
                </a:effectLst>
                <a:latin typeface="Arial" panose="020B0604020202020204" pitchFamily="34" charset="0"/>
                <a:cs typeface="Arial" panose="020B0604020202020204" pitchFamily="34" charset="0"/>
              </a:rPr>
              <a:t>the text again and answer the questions.</a:t>
            </a:r>
          </a:p>
        </p:txBody>
      </p:sp>
      <p:grpSp>
        <p:nvGrpSpPr>
          <p:cNvPr id="5" name="Group 4"/>
          <p:cNvGrpSpPr/>
          <p:nvPr/>
        </p:nvGrpSpPr>
        <p:grpSpPr>
          <a:xfrm>
            <a:off x="806175" y="666401"/>
            <a:ext cx="7167245" cy="470318"/>
            <a:chOff x="363373" y="1262747"/>
            <a:chExt cx="7167245" cy="470318"/>
          </a:xfrm>
        </p:grpSpPr>
        <p:sp>
          <p:nvSpPr>
            <p:cNvPr id="6" name="TextBox 5"/>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7" name="TextBox 6"/>
            <p:cNvSpPr txBox="1"/>
            <p:nvPr/>
          </p:nvSpPr>
          <p:spPr>
            <a:xfrm>
              <a:off x="827313" y="1271400"/>
              <a:ext cx="6703305" cy="461665"/>
            </a:xfrm>
            <a:prstGeom prst="rect">
              <a:avLst/>
            </a:prstGeom>
            <a:noFill/>
          </p:spPr>
          <p:txBody>
            <a:bodyPr wrap="square" rtlCol="0">
              <a:spAutoFit/>
            </a:bodyPr>
            <a:lstStyle/>
            <a:p>
              <a:r>
                <a:rPr lang="en-US" sz="2400" dirty="0"/>
                <a:t>When was Pelé born?</a:t>
              </a:r>
              <a:endParaRPr lang="en-US" sz="2400" i="1" dirty="0"/>
            </a:p>
          </p:txBody>
        </p:sp>
      </p:grpSp>
      <p:grpSp>
        <p:nvGrpSpPr>
          <p:cNvPr id="8" name="Group 7"/>
          <p:cNvGrpSpPr/>
          <p:nvPr/>
        </p:nvGrpSpPr>
        <p:grpSpPr>
          <a:xfrm>
            <a:off x="806175" y="1663420"/>
            <a:ext cx="7565721" cy="461665"/>
            <a:chOff x="369902" y="2142097"/>
            <a:chExt cx="7565721" cy="461665"/>
          </a:xfrm>
        </p:grpSpPr>
        <p:sp>
          <p:nvSpPr>
            <p:cNvPr id="9" name="TextBox 8"/>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0" name="TextBox 9"/>
            <p:cNvSpPr txBox="1"/>
            <p:nvPr/>
          </p:nvSpPr>
          <p:spPr>
            <a:xfrm>
              <a:off x="844732" y="2142097"/>
              <a:ext cx="7090891" cy="461665"/>
            </a:xfrm>
            <a:prstGeom prst="rect">
              <a:avLst/>
            </a:prstGeom>
            <a:noFill/>
          </p:spPr>
          <p:txBody>
            <a:bodyPr wrap="square" rtlCol="0">
              <a:spAutoFit/>
            </a:bodyPr>
            <a:lstStyle/>
            <a:p>
              <a:r>
                <a:rPr lang="en-US" sz="2400" dirty="0"/>
                <a:t>Who </a:t>
              </a:r>
              <a:r>
                <a:rPr lang="en-US" sz="2400" dirty="0" smtClean="0"/>
                <a:t>first </a:t>
              </a:r>
              <a:r>
                <a:rPr lang="en-US" sz="2400" dirty="0"/>
                <a:t>taught him to play football?</a:t>
              </a:r>
            </a:p>
          </p:txBody>
        </p:sp>
      </p:grpSp>
      <p:grpSp>
        <p:nvGrpSpPr>
          <p:cNvPr id="11" name="Group 10"/>
          <p:cNvGrpSpPr/>
          <p:nvPr/>
        </p:nvGrpSpPr>
        <p:grpSpPr>
          <a:xfrm>
            <a:off x="806175" y="2651786"/>
            <a:ext cx="6914269" cy="470318"/>
            <a:chOff x="363373" y="4026312"/>
            <a:chExt cx="6914269" cy="470318"/>
          </a:xfrm>
        </p:grpSpPr>
        <p:sp>
          <p:nvSpPr>
            <p:cNvPr id="12" name="TextBox 11"/>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13" name="TextBox 12"/>
            <p:cNvSpPr txBox="1"/>
            <p:nvPr/>
          </p:nvSpPr>
          <p:spPr>
            <a:xfrm>
              <a:off x="838203" y="4026312"/>
              <a:ext cx="6439439" cy="461665"/>
            </a:xfrm>
            <a:prstGeom prst="rect">
              <a:avLst/>
            </a:prstGeom>
            <a:noFill/>
          </p:spPr>
          <p:txBody>
            <a:bodyPr wrap="square" rtlCol="0">
              <a:spAutoFit/>
            </a:bodyPr>
            <a:lstStyle/>
            <a:p>
              <a:r>
                <a:rPr lang="en-US" sz="2400" dirty="0"/>
                <a:t>How many goals did he score in total?</a:t>
              </a:r>
            </a:p>
          </p:txBody>
        </p:sp>
      </p:grpSp>
      <p:grpSp>
        <p:nvGrpSpPr>
          <p:cNvPr id="14" name="Group 13"/>
          <p:cNvGrpSpPr/>
          <p:nvPr/>
        </p:nvGrpSpPr>
        <p:grpSpPr>
          <a:xfrm>
            <a:off x="806175" y="3640152"/>
            <a:ext cx="7565721" cy="470318"/>
            <a:chOff x="363373" y="3312302"/>
            <a:chExt cx="7565721" cy="470318"/>
          </a:xfrm>
        </p:grpSpPr>
        <p:sp>
          <p:nvSpPr>
            <p:cNvPr id="15" name="TextBox 14"/>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16" name="TextBox 15"/>
            <p:cNvSpPr txBox="1"/>
            <p:nvPr/>
          </p:nvSpPr>
          <p:spPr>
            <a:xfrm>
              <a:off x="838204" y="3312302"/>
              <a:ext cx="7090890" cy="461665"/>
            </a:xfrm>
            <a:prstGeom prst="rect">
              <a:avLst/>
            </a:prstGeom>
            <a:noFill/>
          </p:spPr>
          <p:txBody>
            <a:bodyPr wrap="square" rtlCol="0">
              <a:spAutoFit/>
            </a:bodyPr>
            <a:lstStyle/>
            <a:p>
              <a:r>
                <a:rPr lang="en-US" sz="2400" dirty="0"/>
                <a:t>When did he become “Football Player of the Century”?</a:t>
              </a:r>
            </a:p>
          </p:txBody>
        </p:sp>
      </p:grpSp>
      <p:cxnSp>
        <p:nvCxnSpPr>
          <p:cNvPr id="17" name="Straight Connector 16"/>
          <p:cNvCxnSpPr/>
          <p:nvPr/>
        </p:nvCxnSpPr>
        <p:spPr>
          <a:xfrm flipV="1">
            <a:off x="1385832" y="149172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85832" y="255852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389957" y="355326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389957" y="447956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96567" y="137001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567" y="247110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96567" y="341979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96567" y="4354628"/>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805981" y="4583981"/>
            <a:ext cx="7330101" cy="478770"/>
            <a:chOff x="363373" y="3243681"/>
            <a:chExt cx="7330101" cy="478770"/>
          </a:xfrm>
        </p:grpSpPr>
        <p:sp>
          <p:nvSpPr>
            <p:cNvPr id="26" name="TextBox 25"/>
            <p:cNvSpPr txBox="1"/>
            <p:nvPr/>
          </p:nvSpPr>
          <p:spPr>
            <a:xfrm>
              <a:off x="363373" y="3243681"/>
              <a:ext cx="474830" cy="461665"/>
            </a:xfrm>
            <a:prstGeom prst="rect">
              <a:avLst/>
            </a:prstGeom>
            <a:noFill/>
          </p:spPr>
          <p:txBody>
            <a:bodyPr wrap="square" rtlCol="0">
              <a:spAutoFit/>
            </a:bodyPr>
            <a:lstStyle/>
            <a:p>
              <a:r>
                <a:rPr lang="en-US" sz="2400" b="1" dirty="0">
                  <a:solidFill>
                    <a:srgbClr val="0070C0"/>
                  </a:solidFill>
                </a:rPr>
                <a:t>5.</a:t>
              </a:r>
            </a:p>
          </p:txBody>
        </p:sp>
        <p:sp>
          <p:nvSpPr>
            <p:cNvPr id="27" name="TextBox 26"/>
            <p:cNvSpPr txBox="1"/>
            <p:nvPr/>
          </p:nvSpPr>
          <p:spPr>
            <a:xfrm>
              <a:off x="838204" y="3260786"/>
              <a:ext cx="6855270" cy="461665"/>
            </a:xfrm>
            <a:prstGeom prst="rect">
              <a:avLst/>
            </a:prstGeom>
            <a:noFill/>
          </p:spPr>
          <p:txBody>
            <a:bodyPr wrap="square" rtlCol="0">
              <a:spAutoFit/>
            </a:bodyPr>
            <a:lstStyle/>
            <a:p>
              <a:r>
                <a:rPr lang="en-US" sz="2400" dirty="0"/>
                <a:t>What do people call him?</a:t>
              </a:r>
            </a:p>
          </p:txBody>
        </p:sp>
      </p:grpSp>
      <p:cxnSp>
        <p:nvCxnSpPr>
          <p:cNvPr id="28" name="Straight Connector 27"/>
          <p:cNvCxnSpPr/>
          <p:nvPr/>
        </p:nvCxnSpPr>
        <p:spPr>
          <a:xfrm flipV="1">
            <a:off x="1389763" y="5427623"/>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96373" y="527692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4DFC840-7B24-48B1-95E4-4A793F16CF3F}"/>
              </a:ext>
            </a:extLst>
          </p:cNvPr>
          <p:cNvSpPr txBox="1"/>
          <p:nvPr/>
        </p:nvSpPr>
        <p:spPr>
          <a:xfrm>
            <a:off x="1280811" y="1118879"/>
            <a:ext cx="2999539" cy="461665"/>
          </a:xfrm>
          <a:prstGeom prst="rect">
            <a:avLst/>
          </a:prstGeom>
          <a:noFill/>
        </p:spPr>
        <p:txBody>
          <a:bodyPr wrap="none" rtlCol="0">
            <a:spAutoFit/>
          </a:bodyPr>
          <a:lstStyle/>
          <a:p>
            <a:r>
              <a:rPr lang="en-US" sz="2400" dirty="0">
                <a:solidFill>
                  <a:srgbClr val="FF0000"/>
                </a:solidFill>
              </a:rPr>
              <a:t>Pelé was born in 1940.</a:t>
            </a:r>
          </a:p>
        </p:txBody>
      </p:sp>
      <p:sp>
        <p:nvSpPr>
          <p:cNvPr id="31" name="TextBox 30">
            <a:extLst>
              <a:ext uri="{FF2B5EF4-FFF2-40B4-BE49-F238E27FC236}">
                <a16:creationId xmlns:a16="http://schemas.microsoft.com/office/drawing/2014/main" id="{521478BA-C3AD-4F35-870E-9FD5CB088D02}"/>
              </a:ext>
            </a:extLst>
          </p:cNvPr>
          <p:cNvSpPr txBox="1"/>
          <p:nvPr/>
        </p:nvSpPr>
        <p:spPr>
          <a:xfrm>
            <a:off x="1280811" y="2151212"/>
            <a:ext cx="4909870" cy="461665"/>
          </a:xfrm>
          <a:prstGeom prst="rect">
            <a:avLst/>
          </a:prstGeom>
          <a:noFill/>
        </p:spPr>
        <p:txBody>
          <a:bodyPr wrap="none" rtlCol="0">
            <a:spAutoFit/>
          </a:bodyPr>
          <a:lstStyle/>
          <a:p>
            <a:r>
              <a:rPr lang="en-US" sz="2400" dirty="0">
                <a:solidFill>
                  <a:srgbClr val="FF0000"/>
                </a:solidFill>
              </a:rPr>
              <a:t>His father did. / His father taught him.</a:t>
            </a:r>
          </a:p>
        </p:txBody>
      </p:sp>
      <p:sp>
        <p:nvSpPr>
          <p:cNvPr id="32" name="TextBox 31">
            <a:extLst>
              <a:ext uri="{FF2B5EF4-FFF2-40B4-BE49-F238E27FC236}">
                <a16:creationId xmlns:a16="http://schemas.microsoft.com/office/drawing/2014/main" id="{47D300A8-BE3E-4B91-8ED9-85A94CB4E6A9}"/>
              </a:ext>
            </a:extLst>
          </p:cNvPr>
          <p:cNvSpPr txBox="1"/>
          <p:nvPr/>
        </p:nvSpPr>
        <p:spPr>
          <a:xfrm>
            <a:off x="1280811" y="3156077"/>
            <a:ext cx="3933000" cy="461665"/>
          </a:xfrm>
          <a:prstGeom prst="rect">
            <a:avLst/>
          </a:prstGeom>
          <a:noFill/>
        </p:spPr>
        <p:txBody>
          <a:bodyPr wrap="none" rtlCol="0">
            <a:spAutoFit/>
          </a:bodyPr>
          <a:lstStyle/>
          <a:p>
            <a:r>
              <a:rPr lang="en-US" sz="2400" dirty="0">
                <a:solidFill>
                  <a:srgbClr val="FF0000"/>
                </a:solidFill>
              </a:rPr>
              <a:t>He scored 1,281 goals in total.</a:t>
            </a:r>
          </a:p>
        </p:txBody>
      </p:sp>
      <p:sp>
        <p:nvSpPr>
          <p:cNvPr id="33" name="TextBox 32">
            <a:extLst>
              <a:ext uri="{FF2B5EF4-FFF2-40B4-BE49-F238E27FC236}">
                <a16:creationId xmlns:a16="http://schemas.microsoft.com/office/drawing/2014/main" id="{1AE6C912-D3A1-40C5-B641-74BC210224E2}"/>
              </a:ext>
            </a:extLst>
          </p:cNvPr>
          <p:cNvSpPr txBox="1"/>
          <p:nvPr/>
        </p:nvSpPr>
        <p:spPr>
          <a:xfrm>
            <a:off x="1280811" y="4071692"/>
            <a:ext cx="6615337" cy="461665"/>
          </a:xfrm>
          <a:prstGeom prst="rect">
            <a:avLst/>
          </a:prstGeom>
          <a:noFill/>
        </p:spPr>
        <p:txBody>
          <a:bodyPr wrap="none" rtlCol="0">
            <a:spAutoFit/>
          </a:bodyPr>
          <a:lstStyle/>
          <a:p>
            <a:r>
              <a:rPr lang="en-US" sz="2400" dirty="0">
                <a:solidFill>
                  <a:srgbClr val="FF0000"/>
                </a:solidFill>
              </a:rPr>
              <a:t>(He became </a:t>
            </a:r>
            <a:r>
              <a:rPr lang="en-US" sz="2400" i="1" dirty="0">
                <a:solidFill>
                  <a:srgbClr val="FF0000"/>
                </a:solidFill>
              </a:rPr>
              <a:t>Football Player of the Century</a:t>
            </a:r>
            <a:r>
              <a:rPr lang="en-US" sz="2400" dirty="0">
                <a:solidFill>
                  <a:srgbClr val="FF0000"/>
                </a:solidFill>
              </a:rPr>
              <a:t>) in 1999.</a:t>
            </a:r>
          </a:p>
        </p:txBody>
      </p:sp>
      <p:sp>
        <p:nvSpPr>
          <p:cNvPr id="34" name="TextBox 33">
            <a:extLst>
              <a:ext uri="{FF2B5EF4-FFF2-40B4-BE49-F238E27FC236}">
                <a16:creationId xmlns:a16="http://schemas.microsoft.com/office/drawing/2014/main" id="{651E1CDA-E1AC-4500-81AD-18446F32AA97}"/>
              </a:ext>
            </a:extLst>
          </p:cNvPr>
          <p:cNvSpPr txBox="1"/>
          <p:nvPr/>
        </p:nvSpPr>
        <p:spPr>
          <a:xfrm>
            <a:off x="1280811" y="5039219"/>
            <a:ext cx="4687181" cy="461665"/>
          </a:xfrm>
          <a:prstGeom prst="rect">
            <a:avLst/>
          </a:prstGeom>
          <a:noFill/>
        </p:spPr>
        <p:txBody>
          <a:bodyPr wrap="none" rtlCol="0">
            <a:spAutoFit/>
          </a:bodyPr>
          <a:lstStyle/>
          <a:p>
            <a:r>
              <a:rPr lang="en-US" sz="2400" dirty="0">
                <a:solidFill>
                  <a:srgbClr val="FF0000"/>
                </a:solidFill>
              </a:rPr>
              <a:t>They call him “The King of Football”.</a:t>
            </a:r>
          </a:p>
        </p:txBody>
      </p:sp>
      <p:sp>
        <p:nvSpPr>
          <p:cNvPr id="2" name="Rectangle 1"/>
          <p:cNvSpPr/>
          <p:nvPr/>
        </p:nvSpPr>
        <p:spPr>
          <a:xfrm>
            <a:off x="1281006" y="5904600"/>
            <a:ext cx="7090890" cy="461665"/>
          </a:xfrm>
          <a:prstGeom prst="rect">
            <a:avLst/>
          </a:prstGeom>
        </p:spPr>
        <p:txBody>
          <a:bodyPr wrap="square">
            <a:spAutoFit/>
          </a:bodyPr>
          <a:lstStyle/>
          <a:p>
            <a:r>
              <a:rPr lang="en-US" sz="2400" dirty="0">
                <a:solidFill>
                  <a:srgbClr val="FF0000"/>
                </a:solidFill>
              </a:rPr>
              <a:t>The PE teacher is talking to her students </a:t>
            </a:r>
            <a:r>
              <a:rPr lang="en-US" sz="2400" dirty="0" smtClean="0">
                <a:solidFill>
                  <a:srgbClr val="FF0000"/>
                </a:solidFill>
              </a:rPr>
              <a:t>about </a:t>
            </a:r>
            <a:r>
              <a:rPr lang="en-US" sz="2400" dirty="0">
                <a:solidFill>
                  <a:srgbClr val="FF0000"/>
                </a:solidFill>
              </a:rPr>
              <a:t>Pelé.</a:t>
            </a:r>
          </a:p>
        </p:txBody>
      </p:sp>
      <p:sp>
        <p:nvSpPr>
          <p:cNvPr id="36" name="Rectangle 35"/>
          <p:cNvSpPr/>
          <p:nvPr/>
        </p:nvSpPr>
        <p:spPr>
          <a:xfrm>
            <a:off x="1216611" y="5520209"/>
            <a:ext cx="7090890" cy="461665"/>
          </a:xfrm>
          <a:prstGeom prst="rect">
            <a:avLst/>
          </a:prstGeom>
        </p:spPr>
        <p:txBody>
          <a:bodyPr wrap="square">
            <a:spAutoFit/>
          </a:bodyPr>
          <a:lstStyle/>
          <a:p>
            <a:r>
              <a:rPr lang="en-US" sz="2400" dirty="0" smtClean="0"/>
              <a:t>Who is The </a:t>
            </a:r>
            <a:r>
              <a:rPr lang="en-US" sz="2400" dirty="0"/>
              <a:t>PE teacher talking </a:t>
            </a:r>
            <a:r>
              <a:rPr lang="en-US" sz="2400" dirty="0" smtClean="0"/>
              <a:t>to about Pelé?</a:t>
            </a:r>
            <a:endParaRPr lang="en-US" sz="2400" dirty="0"/>
          </a:p>
        </p:txBody>
      </p:sp>
      <p:sp>
        <p:nvSpPr>
          <p:cNvPr id="37" name="TextBox 36"/>
          <p:cNvSpPr txBox="1"/>
          <p:nvPr/>
        </p:nvSpPr>
        <p:spPr>
          <a:xfrm>
            <a:off x="812671" y="5472082"/>
            <a:ext cx="474830" cy="461665"/>
          </a:xfrm>
          <a:prstGeom prst="rect">
            <a:avLst/>
          </a:prstGeom>
          <a:noFill/>
        </p:spPr>
        <p:txBody>
          <a:bodyPr wrap="square" rtlCol="0">
            <a:spAutoFit/>
          </a:bodyPr>
          <a:lstStyle/>
          <a:p>
            <a:r>
              <a:rPr lang="en-GB" sz="2400" b="1" dirty="0" smtClean="0">
                <a:solidFill>
                  <a:srgbClr val="0070C0"/>
                </a:solidFill>
              </a:rPr>
              <a:t>6.</a:t>
            </a:r>
            <a:endParaRPr lang="en-US" sz="2400" b="1" dirty="0">
              <a:solidFill>
                <a:srgbClr val="0070C0"/>
              </a:solidFill>
            </a:endParaRPr>
          </a:p>
        </p:txBody>
      </p:sp>
      <p:cxnSp>
        <p:nvCxnSpPr>
          <p:cNvPr id="38" name="Straight Arrow Connector 37"/>
          <p:cNvCxnSpPr/>
          <p:nvPr/>
        </p:nvCxnSpPr>
        <p:spPr>
          <a:xfrm>
            <a:off x="1019586" y="610510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3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13108" y="12879"/>
            <a:ext cx="2280863" cy="523220"/>
          </a:xfrm>
          <a:prstGeom prst="rect">
            <a:avLst/>
          </a:prstGeom>
          <a:noFill/>
        </p:spPr>
        <p:txBody>
          <a:bodyPr wrap="square" rtlCol="0">
            <a:spAutoFit/>
          </a:bodyPr>
          <a:lstStyle/>
          <a:p>
            <a:pPr algn="ctr"/>
            <a:r>
              <a:rPr lang="en-US" sz="2800" b="1" dirty="0" smtClean="0">
                <a:solidFill>
                  <a:srgbClr val="0084B1"/>
                </a:solidFill>
              </a:rPr>
              <a:t>II. Speaking</a:t>
            </a:r>
            <a:endParaRPr lang="en-US" sz="2800" b="1" dirty="0">
              <a:solidFill>
                <a:srgbClr val="0084B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17" y="458825"/>
            <a:ext cx="587409" cy="60435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1038483" y="484583"/>
            <a:ext cx="8195669" cy="430887"/>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Read the following facts about two famous sportspeople.</a:t>
            </a:r>
          </a:p>
        </p:txBody>
      </p:sp>
      <p:sp>
        <p:nvSpPr>
          <p:cNvPr id="6" name="Rectangle 5"/>
          <p:cNvSpPr/>
          <p:nvPr/>
        </p:nvSpPr>
        <p:spPr>
          <a:xfrm>
            <a:off x="449303" y="1192319"/>
            <a:ext cx="6170279" cy="492443"/>
          </a:xfrm>
          <a:prstGeom prst="rect">
            <a:avLst/>
          </a:prstGeom>
        </p:spPr>
        <p:txBody>
          <a:bodyPr wrap="none">
            <a:spAutoFit/>
          </a:bodyPr>
          <a:lstStyle/>
          <a:p>
            <a:r>
              <a:rPr lang="en-US" sz="2600" b="1" dirty="0"/>
              <a:t>Hoang </a:t>
            </a:r>
            <a:r>
              <a:rPr lang="en-US" sz="2600" b="1" dirty="0" err="1"/>
              <a:t>Giang</a:t>
            </a:r>
            <a:r>
              <a:rPr lang="en-US" sz="2600" b="1" dirty="0"/>
              <a:t> – No. 1 sportsman in shooting</a:t>
            </a:r>
          </a:p>
        </p:txBody>
      </p:sp>
      <p:sp>
        <p:nvSpPr>
          <p:cNvPr id="7" name="TextBox 6"/>
          <p:cNvSpPr txBox="1"/>
          <p:nvPr/>
        </p:nvSpPr>
        <p:spPr>
          <a:xfrm>
            <a:off x="662759" y="1684762"/>
            <a:ext cx="6328064" cy="1865126"/>
          </a:xfrm>
          <a:prstGeom prst="rect">
            <a:avLst/>
          </a:prstGeom>
          <a:noFill/>
        </p:spPr>
        <p:txBody>
          <a:bodyPr wrap="square" rtlCol="0">
            <a:spAutoFit/>
          </a:bodyPr>
          <a:lstStyle/>
          <a:p>
            <a:pPr marL="285750" indent="-285750">
              <a:lnSpc>
                <a:spcPct val="120000"/>
              </a:lnSpc>
              <a:buFontTx/>
              <a:buChar char="-"/>
            </a:pPr>
            <a:r>
              <a:rPr lang="en-US" sz="2400" dirty="0"/>
              <a:t>Born: 1978 in Viet Nam</a:t>
            </a:r>
          </a:p>
          <a:p>
            <a:pPr marL="285750" indent="-285750">
              <a:lnSpc>
                <a:spcPct val="120000"/>
              </a:lnSpc>
              <a:buFontTx/>
              <a:buChar char="-"/>
            </a:pPr>
            <a:r>
              <a:rPr lang="en-US" sz="2400" dirty="0"/>
              <a:t>1995: finished sports school</a:t>
            </a:r>
          </a:p>
          <a:p>
            <a:pPr marL="285750" indent="-285750">
              <a:lnSpc>
                <a:spcPct val="120000"/>
              </a:lnSpc>
              <a:buFontTx/>
              <a:buChar char="-"/>
            </a:pPr>
            <a:r>
              <a:rPr lang="en-US" sz="2400" dirty="0"/>
              <a:t>1996: took part in a shooting competition</a:t>
            </a:r>
          </a:p>
          <a:p>
            <a:pPr marL="285750" indent="-285750">
              <a:lnSpc>
                <a:spcPct val="120000"/>
              </a:lnSpc>
              <a:buFontTx/>
              <a:buChar char="-"/>
            </a:pPr>
            <a:r>
              <a:rPr lang="en-US" sz="2400" dirty="0"/>
              <a:t>2001: won a gold medal for shooting</a:t>
            </a:r>
          </a:p>
        </p:txBody>
      </p:sp>
      <p:sp>
        <p:nvSpPr>
          <p:cNvPr id="8" name="Rectangle 7"/>
          <p:cNvSpPr/>
          <p:nvPr/>
        </p:nvSpPr>
        <p:spPr>
          <a:xfrm>
            <a:off x="631214" y="3537929"/>
            <a:ext cx="7717690" cy="492443"/>
          </a:xfrm>
          <a:prstGeom prst="rect">
            <a:avLst/>
          </a:prstGeom>
        </p:spPr>
        <p:txBody>
          <a:bodyPr wrap="none">
            <a:spAutoFit/>
          </a:bodyPr>
          <a:lstStyle/>
          <a:p>
            <a:r>
              <a:rPr lang="en-US" sz="2600" b="1" dirty="0"/>
              <a:t>Jenny Green – one of the best female golfers in history</a:t>
            </a:r>
          </a:p>
        </p:txBody>
      </p:sp>
      <p:sp>
        <p:nvSpPr>
          <p:cNvPr id="9" name="TextBox 8"/>
          <p:cNvSpPr txBox="1"/>
          <p:nvPr/>
        </p:nvSpPr>
        <p:spPr>
          <a:xfrm>
            <a:off x="798641" y="4002119"/>
            <a:ext cx="6244936" cy="1865126"/>
          </a:xfrm>
          <a:prstGeom prst="rect">
            <a:avLst/>
          </a:prstGeom>
          <a:noFill/>
        </p:spPr>
        <p:txBody>
          <a:bodyPr wrap="square" rtlCol="0">
            <a:spAutoFit/>
          </a:bodyPr>
          <a:lstStyle>
            <a:defPPr>
              <a:defRPr lang="en-US"/>
            </a:defPPr>
            <a:lvl1pPr marL="285750" indent="-285750">
              <a:lnSpc>
                <a:spcPct val="120000"/>
              </a:lnSpc>
              <a:buFontTx/>
              <a:buChar char="-"/>
              <a:defRPr sz="2400"/>
            </a:lvl1pPr>
          </a:lstStyle>
          <a:p>
            <a:r>
              <a:rPr lang="en-US" dirty="0"/>
              <a:t>Born: 1972 in Greenland</a:t>
            </a:r>
          </a:p>
          <a:p>
            <a:r>
              <a:rPr lang="en-US" dirty="0"/>
              <a:t>1987: became a member of local golf club</a:t>
            </a:r>
          </a:p>
          <a:p>
            <a:r>
              <a:rPr lang="en-US" dirty="0"/>
              <a:t>1994: took part in a female golf tournament</a:t>
            </a:r>
          </a:p>
          <a:p>
            <a:r>
              <a:rPr lang="en-US" dirty="0"/>
              <a:t>2002: became the female golf champion</a:t>
            </a:r>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63" y="344735"/>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1006872" y="248796"/>
            <a:ext cx="8154106" cy="769441"/>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Choose one sportsperson in </a:t>
            </a:r>
            <a:r>
              <a:rPr lang="en-US" sz="22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200" b="1" dirty="0">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5" name="TextBox 4"/>
          <p:cNvSpPr txBox="1"/>
          <p:nvPr/>
        </p:nvSpPr>
        <p:spPr>
          <a:xfrm>
            <a:off x="1312038" y="1234472"/>
            <a:ext cx="6639791" cy="3093154"/>
          </a:xfrm>
          <a:prstGeom prst="rect">
            <a:avLst/>
          </a:prstGeom>
          <a:noFill/>
        </p:spPr>
        <p:txBody>
          <a:bodyPr wrap="square" rtlCol="0">
            <a:spAutoFit/>
          </a:bodyPr>
          <a:lstStyle/>
          <a:p>
            <a:pPr marL="285750" indent="-285750">
              <a:lnSpc>
                <a:spcPct val="150000"/>
              </a:lnSpc>
              <a:buFontTx/>
              <a:buChar char="-"/>
            </a:pPr>
            <a:r>
              <a:rPr lang="en-US" sz="2600" dirty="0"/>
              <a:t>His / Her name</a:t>
            </a:r>
          </a:p>
          <a:p>
            <a:pPr marL="285750" indent="-285750">
              <a:lnSpc>
                <a:spcPct val="150000"/>
              </a:lnSpc>
              <a:buFontTx/>
              <a:buChar char="-"/>
            </a:pPr>
            <a:r>
              <a:rPr lang="en-US" sz="2600" dirty="0"/>
              <a:t>The sport he / she plays</a:t>
            </a:r>
          </a:p>
          <a:p>
            <a:pPr marL="285750" indent="-285750">
              <a:lnSpc>
                <a:spcPct val="150000"/>
              </a:lnSpc>
              <a:buFontTx/>
              <a:buChar char="-"/>
            </a:pPr>
            <a:r>
              <a:rPr lang="en-US" sz="2600" dirty="0"/>
              <a:t>Why he / she is famous</a:t>
            </a:r>
          </a:p>
          <a:p>
            <a:pPr marL="285750" indent="-285750">
              <a:lnSpc>
                <a:spcPct val="150000"/>
              </a:lnSpc>
              <a:buFontTx/>
              <a:buChar char="-"/>
            </a:pPr>
            <a:r>
              <a:rPr lang="en-US" sz="2600" dirty="0"/>
              <a:t>You like him / her or not </a:t>
            </a:r>
          </a:p>
          <a:p>
            <a:pPr>
              <a:lnSpc>
                <a:spcPct val="150000"/>
              </a:lnSpc>
            </a:pPr>
            <a:r>
              <a:rPr lang="en-US" sz="2600" dirty="0"/>
              <a:t>     Explain why</a:t>
            </a:r>
          </a:p>
        </p:txBody>
      </p:sp>
    </p:spTree>
    <p:extLst>
      <p:ext uri="{BB962C8B-B14F-4D97-AF65-F5344CB8AC3E}">
        <p14:creationId xmlns:p14="http://schemas.microsoft.com/office/powerpoint/2010/main" val="4226737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76" y="-22860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74276"/>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865203" y="-47421"/>
            <a:ext cx="8154106" cy="769441"/>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Choose one sportsperson in </a:t>
            </a:r>
            <a:r>
              <a:rPr lang="en-US" sz="22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200" b="1" dirty="0">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2" name="Rectangle 1"/>
          <p:cNvSpPr/>
          <p:nvPr/>
        </p:nvSpPr>
        <p:spPr>
          <a:xfrm>
            <a:off x="1081797" y="4144298"/>
            <a:ext cx="7179991" cy="1446550"/>
          </a:xfrm>
          <a:prstGeom prst="rect">
            <a:avLst/>
          </a:prstGeom>
        </p:spPr>
        <p:txBody>
          <a:bodyPr wrap="square">
            <a:spAutoFit/>
          </a:bodyPr>
          <a:lstStyle/>
          <a:p>
            <a:r>
              <a:rPr lang="en-GB" sz="2200" b="1" i="1" dirty="0">
                <a:solidFill>
                  <a:srgbClr val="C00000"/>
                </a:solidFill>
              </a:rPr>
              <a:t>His name is Hoang </a:t>
            </a:r>
            <a:r>
              <a:rPr lang="en-GB" sz="2200" b="1" i="1" dirty="0" err="1">
                <a:solidFill>
                  <a:srgbClr val="C00000"/>
                </a:solidFill>
              </a:rPr>
              <a:t>Giang</a:t>
            </a:r>
            <a:r>
              <a:rPr lang="en-GB" sz="2200" b="1" i="1" dirty="0">
                <a:solidFill>
                  <a:srgbClr val="C00000"/>
                </a:solidFill>
              </a:rPr>
              <a:t>, he was born in 1978 in Viet Nam. He plays shooting. He is famous for being No.1 sportsman in shooting. In 1996, he took part in a shooting competition. In 2001, he won a medal for shooting</a:t>
            </a:r>
            <a:endParaRPr lang="en-US" sz="2200" b="1" dirty="0">
              <a:solidFill>
                <a:srgbClr val="C00000"/>
              </a:solidFill>
            </a:endParaRPr>
          </a:p>
        </p:txBody>
      </p:sp>
      <p:sp>
        <p:nvSpPr>
          <p:cNvPr id="7" name="Rectangle 6"/>
          <p:cNvSpPr/>
          <p:nvPr/>
        </p:nvSpPr>
        <p:spPr>
          <a:xfrm>
            <a:off x="807403" y="735703"/>
            <a:ext cx="7728781" cy="492443"/>
          </a:xfrm>
          <a:prstGeom prst="rect">
            <a:avLst/>
          </a:prstGeom>
        </p:spPr>
        <p:txBody>
          <a:bodyPr wrap="square">
            <a:spAutoFit/>
          </a:bodyPr>
          <a:lstStyle/>
          <a:p>
            <a:r>
              <a:rPr lang="en-US" sz="2600" b="1" dirty="0"/>
              <a:t>Hoang </a:t>
            </a:r>
            <a:r>
              <a:rPr lang="en-US" sz="2600" b="1" dirty="0" err="1"/>
              <a:t>Giang</a:t>
            </a:r>
            <a:r>
              <a:rPr lang="en-US" sz="2600" b="1" dirty="0"/>
              <a:t> – No. 1 sportsman in shooting</a:t>
            </a:r>
          </a:p>
        </p:txBody>
      </p:sp>
      <p:sp>
        <p:nvSpPr>
          <p:cNvPr id="8" name="TextBox 7"/>
          <p:cNvSpPr txBox="1"/>
          <p:nvPr/>
        </p:nvSpPr>
        <p:spPr>
          <a:xfrm>
            <a:off x="1711433" y="1228146"/>
            <a:ext cx="3973635" cy="2751522"/>
          </a:xfrm>
          <a:prstGeom prst="rect">
            <a:avLst/>
          </a:prstGeom>
          <a:noFill/>
        </p:spPr>
        <p:txBody>
          <a:bodyPr wrap="square" rtlCol="0">
            <a:spAutoFit/>
          </a:bodyPr>
          <a:lstStyle/>
          <a:p>
            <a:pPr marL="285750" indent="-285750">
              <a:lnSpc>
                <a:spcPct val="120000"/>
              </a:lnSpc>
              <a:buFontTx/>
              <a:buChar char="-"/>
            </a:pPr>
            <a:r>
              <a:rPr lang="en-US" sz="2400" dirty="0"/>
              <a:t>Born: 1978 in Viet Nam</a:t>
            </a:r>
          </a:p>
          <a:p>
            <a:pPr marL="285750" indent="-285750">
              <a:lnSpc>
                <a:spcPct val="120000"/>
              </a:lnSpc>
              <a:buFontTx/>
              <a:buChar char="-"/>
            </a:pPr>
            <a:r>
              <a:rPr lang="en-US" sz="2400" dirty="0"/>
              <a:t>1995: finished sports school</a:t>
            </a:r>
          </a:p>
          <a:p>
            <a:pPr marL="285750" indent="-285750">
              <a:lnSpc>
                <a:spcPct val="120000"/>
              </a:lnSpc>
              <a:buFontTx/>
              <a:buChar char="-"/>
            </a:pPr>
            <a:r>
              <a:rPr lang="en-US" sz="2400" dirty="0"/>
              <a:t>1996: took part in a shooting competition</a:t>
            </a:r>
          </a:p>
          <a:p>
            <a:pPr marL="285750" indent="-285750">
              <a:lnSpc>
                <a:spcPct val="120000"/>
              </a:lnSpc>
              <a:buFontTx/>
              <a:buChar char="-"/>
            </a:pPr>
            <a:r>
              <a:rPr lang="en-US" sz="2400" dirty="0"/>
              <a:t>2001: won a gold medal for shooting</a:t>
            </a:r>
          </a:p>
        </p:txBody>
      </p:sp>
    </p:spTree>
    <p:extLst>
      <p:ext uri="{BB962C8B-B14F-4D97-AF65-F5344CB8AC3E}">
        <p14:creationId xmlns:p14="http://schemas.microsoft.com/office/powerpoint/2010/main" val="422673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76" y="-22860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74276"/>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865203" y="-47421"/>
            <a:ext cx="8154106" cy="769441"/>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Choose one sportsperson in </a:t>
            </a:r>
            <a:r>
              <a:rPr lang="en-US" sz="22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200" b="1" dirty="0">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9" name="Rectangle 8"/>
          <p:cNvSpPr/>
          <p:nvPr/>
        </p:nvSpPr>
        <p:spPr>
          <a:xfrm>
            <a:off x="865203" y="945751"/>
            <a:ext cx="7717690" cy="492443"/>
          </a:xfrm>
          <a:prstGeom prst="rect">
            <a:avLst/>
          </a:prstGeom>
        </p:spPr>
        <p:txBody>
          <a:bodyPr wrap="none">
            <a:spAutoFit/>
          </a:bodyPr>
          <a:lstStyle/>
          <a:p>
            <a:r>
              <a:rPr lang="en-US" sz="2600" b="1" dirty="0"/>
              <a:t>Jenny Green – one of the best female golfers in history</a:t>
            </a:r>
          </a:p>
        </p:txBody>
      </p:sp>
      <p:sp>
        <p:nvSpPr>
          <p:cNvPr id="10" name="TextBox 9"/>
          <p:cNvSpPr txBox="1"/>
          <p:nvPr/>
        </p:nvSpPr>
        <p:spPr>
          <a:xfrm>
            <a:off x="1032630" y="1591768"/>
            <a:ext cx="6244936" cy="1865126"/>
          </a:xfrm>
          <a:prstGeom prst="rect">
            <a:avLst/>
          </a:prstGeom>
          <a:noFill/>
        </p:spPr>
        <p:txBody>
          <a:bodyPr wrap="square" rtlCol="0">
            <a:spAutoFit/>
          </a:bodyPr>
          <a:lstStyle>
            <a:defPPr>
              <a:defRPr lang="en-US"/>
            </a:defPPr>
            <a:lvl1pPr marL="285750" indent="-285750">
              <a:lnSpc>
                <a:spcPct val="120000"/>
              </a:lnSpc>
              <a:buFontTx/>
              <a:buChar char="-"/>
              <a:defRPr sz="2400"/>
            </a:lvl1pPr>
          </a:lstStyle>
          <a:p>
            <a:r>
              <a:rPr lang="en-US" dirty="0"/>
              <a:t>Born: 1972 in Greenland</a:t>
            </a:r>
          </a:p>
          <a:p>
            <a:r>
              <a:rPr lang="en-US" dirty="0"/>
              <a:t>1987: became a member of local golf club</a:t>
            </a:r>
          </a:p>
          <a:p>
            <a:r>
              <a:rPr lang="en-US" dirty="0"/>
              <a:t>1994: took part in a female golf tournament</a:t>
            </a:r>
          </a:p>
          <a:p>
            <a:r>
              <a:rPr lang="en-US" dirty="0"/>
              <a:t>2002: became the female golf champion</a:t>
            </a:r>
          </a:p>
        </p:txBody>
      </p:sp>
      <p:sp>
        <p:nvSpPr>
          <p:cNvPr id="5" name="Rectangle 4"/>
          <p:cNvSpPr/>
          <p:nvPr/>
        </p:nvSpPr>
        <p:spPr>
          <a:xfrm>
            <a:off x="1032630" y="3701226"/>
            <a:ext cx="6973909" cy="2123658"/>
          </a:xfrm>
          <a:prstGeom prst="rect">
            <a:avLst/>
          </a:prstGeom>
        </p:spPr>
        <p:txBody>
          <a:bodyPr wrap="square">
            <a:spAutoFit/>
          </a:bodyPr>
          <a:lstStyle/>
          <a:p>
            <a:r>
              <a:rPr lang="en-GB" sz="2200" b="1" i="1" dirty="0">
                <a:solidFill>
                  <a:srgbClr val="C00000"/>
                </a:solidFill>
              </a:rPr>
              <a:t>- Her name is Jenny Green. She was born in 1972 in Greenland. She plays golf. She is famous for being one of the best female golfers in history. In 1987, she became a member of local golf club. In 1994, she took part in a female golf tournament and in 2002, she became the female golf champion</a:t>
            </a:r>
            <a:endParaRPr lang="en-US" sz="2200" b="1" dirty="0">
              <a:solidFill>
                <a:srgbClr val="C00000"/>
              </a:solidFill>
            </a:endParaRPr>
          </a:p>
        </p:txBody>
      </p:sp>
    </p:spTree>
    <p:extLst>
      <p:ext uri="{BB962C8B-B14F-4D97-AF65-F5344CB8AC3E}">
        <p14:creationId xmlns:p14="http://schemas.microsoft.com/office/powerpoint/2010/main" val="327001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29" y="-381000"/>
            <a:ext cx="93726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3"/>
          <p:cNvSpPr txBox="1">
            <a:spLocks noChangeArrowheads="1"/>
          </p:cNvSpPr>
          <p:nvPr/>
        </p:nvSpPr>
        <p:spPr bwMode="auto">
          <a:xfrm>
            <a:off x="685799" y="1161246"/>
            <a:ext cx="8149108" cy="255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buFontTx/>
              <a:buBlip>
                <a:blip r:embed="rId3"/>
              </a:buBlip>
            </a:pPr>
            <a:r>
              <a:rPr lang="en-US" sz="4000" dirty="0">
                <a:latin typeface="Times New Roman" pitchFamily="18" charset="0"/>
                <a:cs typeface="Times New Roman" pitchFamily="18" charset="0"/>
              </a:rPr>
              <a:t> Learn new words by heart.</a:t>
            </a:r>
          </a:p>
          <a:p>
            <a:pPr eaLnBrk="1" hangingPunct="1">
              <a:buClr>
                <a:srgbClr val="FF0000"/>
              </a:buClr>
              <a:buFontTx/>
              <a:buBlip>
                <a:blip r:embed="rId3"/>
              </a:buBlip>
            </a:pPr>
            <a:r>
              <a:rPr lang="en-US" sz="4000" dirty="0">
                <a:latin typeface="Times New Roman" pitchFamily="18" charset="0"/>
                <a:cs typeface="Times New Roman" pitchFamily="18" charset="0"/>
              </a:rPr>
              <a:t> write  about a famous sportsperson</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a:p>
            <a:pPr eaLnBrk="1" hangingPunct="1">
              <a:buClr>
                <a:srgbClr val="FF0000"/>
              </a:buClr>
              <a:buFontTx/>
              <a:buBlip>
                <a:blip r:embed="rId3"/>
              </a:buBlip>
            </a:pPr>
            <a:r>
              <a:rPr lang="en-US" sz="4000" dirty="0" smtClean="0">
                <a:latin typeface="Times New Roman" pitchFamily="18" charset="0"/>
                <a:cs typeface="Times New Roman" pitchFamily="18" charset="0"/>
              </a:rPr>
              <a:t> Prepare</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Skills 1.</a:t>
            </a:r>
            <a:endParaRPr lang="en-US" sz="4000" dirty="0">
              <a:latin typeface="Times New Roman" pitchFamily="18" charset="0"/>
              <a:cs typeface="Times New Roman" pitchFamily="18" charset="0"/>
            </a:endParaRPr>
          </a:p>
          <a:p>
            <a:pPr eaLnBrk="1" hangingPunct="1"/>
            <a:endParaRPr lang="en-US" sz="4000" dirty="0">
              <a:latin typeface="Times New Roman" pitchFamily="18" charset="0"/>
              <a:cs typeface="Times New Roman" pitchFamily="18" charset="0"/>
            </a:endParaRPr>
          </a:p>
        </p:txBody>
      </p:sp>
      <p:sp>
        <p:nvSpPr>
          <p:cNvPr id="6" name="Text Box 12"/>
          <p:cNvSpPr txBox="1">
            <a:spLocks noChangeArrowheads="1"/>
          </p:cNvSpPr>
          <p:nvPr/>
        </p:nvSpPr>
        <p:spPr bwMode="auto">
          <a:xfrm>
            <a:off x="1517225" y="-227325"/>
            <a:ext cx="4910137" cy="9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b="1" dirty="0">
                <a:solidFill>
                  <a:srgbClr val="C00000"/>
                </a:solidFill>
              </a:rPr>
              <a:t>* </a:t>
            </a:r>
            <a:r>
              <a:rPr lang="en-US" sz="5400" b="1" u="sng" dirty="0">
                <a:solidFill>
                  <a:srgbClr val="C00000"/>
                </a:solidFill>
              </a:rPr>
              <a:t>Homework</a:t>
            </a:r>
          </a:p>
        </p:txBody>
      </p:sp>
    </p:spTree>
    <p:extLst>
      <p:ext uri="{BB962C8B-B14F-4D97-AF65-F5344CB8AC3E}">
        <p14:creationId xmlns:p14="http://schemas.microsoft.com/office/powerpoint/2010/main" val="39699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110" y="2276873"/>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1640" y="626926"/>
            <a:ext cx="6768752" cy="1433923"/>
          </a:xfrm>
          <a:prstGeom prst="rect">
            <a:avLst/>
          </a:prstGeom>
          <a:noFill/>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p>
        </p:txBody>
      </p:sp>
      <p:sp>
        <p:nvSpPr>
          <p:cNvPr id="2" name="5-Point Star 1">
            <a:hlinkClick r:id="rId5"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71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177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61987" y="300543"/>
            <a:ext cx="7128457" cy="523220"/>
          </a:xfrm>
          <a:prstGeom prst="rect">
            <a:avLst/>
          </a:prstGeom>
        </p:spPr>
        <p:txBody>
          <a:bodyPr wrap="square">
            <a:spAutoFit/>
          </a:bodyPr>
          <a:lstStyle/>
          <a:p>
            <a:r>
              <a:rPr lang="en-US" sz="2800" b="1" dirty="0" smtClean="0">
                <a:solidFill>
                  <a:schemeClr val="bg2">
                    <a:lumMod val="25000"/>
                  </a:schemeClr>
                </a:solidFill>
              </a:rPr>
              <a:t>2. </a:t>
            </a:r>
            <a:r>
              <a:rPr lang="en-US" sz="2800" b="1" dirty="0">
                <a:solidFill>
                  <a:schemeClr val="bg2">
                    <a:lumMod val="25000"/>
                  </a:schemeClr>
                </a:solidFill>
              </a:rPr>
              <a:t>Complete the following imperative: </a:t>
            </a:r>
          </a:p>
        </p:txBody>
      </p:sp>
      <p:sp>
        <p:nvSpPr>
          <p:cNvPr id="3" name="Rectangle 2"/>
          <p:cNvSpPr/>
          <p:nvPr/>
        </p:nvSpPr>
        <p:spPr>
          <a:xfrm>
            <a:off x="914401" y="3474805"/>
            <a:ext cx="7276564" cy="1077218"/>
          </a:xfrm>
          <a:prstGeom prst="rect">
            <a:avLst/>
          </a:prstGeom>
        </p:spPr>
        <p:txBody>
          <a:bodyPr wrap="square">
            <a:spAutoFit/>
          </a:bodyPr>
          <a:lstStyle/>
          <a:p>
            <a:pPr lvl="0"/>
            <a:r>
              <a:rPr lang="en-US" sz="3200" i="1" dirty="0" smtClean="0">
                <a:solidFill>
                  <a:prstClr val="black"/>
                </a:solidFill>
              </a:rPr>
              <a:t>…….. </a:t>
            </a:r>
            <a:r>
              <a:rPr lang="en-US" sz="3200" i="1" dirty="0">
                <a:solidFill>
                  <a:prstClr val="black"/>
                </a:solidFill>
              </a:rPr>
              <a:t>watch TV more than 3 hours a day. It’s bad for your eyes</a:t>
            </a:r>
            <a:r>
              <a:rPr lang="en-US" sz="3200" i="1" dirty="0" smtClean="0">
                <a:solidFill>
                  <a:prstClr val="black"/>
                </a:solidFill>
              </a:rPr>
              <a:t>.</a:t>
            </a:r>
            <a:endParaRPr lang="en-US" sz="3200" dirty="0">
              <a:solidFill>
                <a:prstClr val="black"/>
              </a:solidFill>
            </a:endParaRPr>
          </a:p>
        </p:txBody>
      </p:sp>
      <p:sp>
        <p:nvSpPr>
          <p:cNvPr id="4" name="Rectangle 3"/>
          <p:cNvSpPr/>
          <p:nvPr/>
        </p:nvSpPr>
        <p:spPr>
          <a:xfrm>
            <a:off x="862885" y="3409269"/>
            <a:ext cx="1095172" cy="523220"/>
          </a:xfrm>
          <a:prstGeom prst="rect">
            <a:avLst/>
          </a:prstGeom>
        </p:spPr>
        <p:txBody>
          <a:bodyPr wrap="none">
            <a:spAutoFit/>
          </a:bodyPr>
          <a:lstStyle/>
          <a:p>
            <a:r>
              <a:rPr lang="en-US" sz="2800" b="1" i="1" dirty="0" smtClean="0">
                <a:solidFill>
                  <a:srgbClr val="FF0000"/>
                </a:solidFill>
              </a:rPr>
              <a:t> </a:t>
            </a:r>
            <a:r>
              <a:rPr lang="en-US" sz="2800" b="1" i="1" dirty="0">
                <a:solidFill>
                  <a:srgbClr val="FF0000"/>
                </a:solidFill>
              </a:rPr>
              <a:t>Don’t</a:t>
            </a:r>
          </a:p>
        </p:txBody>
      </p:sp>
      <p:sp>
        <p:nvSpPr>
          <p:cNvPr id="6" name="5-Point Star 5">
            <a:hlinkClick r:id="rId3"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8812" y="1085373"/>
            <a:ext cx="2846230" cy="227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a:hlinkClick r:id="rId3"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06451" y="291698"/>
            <a:ext cx="4572000" cy="584775"/>
          </a:xfrm>
          <a:prstGeom prst="rect">
            <a:avLst/>
          </a:prstGeom>
        </p:spPr>
        <p:txBody>
          <a:bodyPr>
            <a:spAutoFit/>
          </a:bodyPr>
          <a:lstStyle/>
          <a:p>
            <a:r>
              <a:rPr lang="en-US" sz="3200" b="1" dirty="0"/>
              <a:t>3. Complete the question</a:t>
            </a:r>
            <a:r>
              <a:rPr lang="en-US" sz="3200" b="1" dirty="0" smtClean="0"/>
              <a:t>:</a:t>
            </a:r>
            <a:endParaRPr lang="en-US" sz="3200" b="1" dirty="0"/>
          </a:p>
        </p:txBody>
      </p:sp>
      <p:sp>
        <p:nvSpPr>
          <p:cNvPr id="4" name="Rectangle 3"/>
          <p:cNvSpPr/>
          <p:nvPr/>
        </p:nvSpPr>
        <p:spPr>
          <a:xfrm>
            <a:off x="682582" y="3648927"/>
            <a:ext cx="1010992" cy="553998"/>
          </a:xfrm>
          <a:prstGeom prst="rect">
            <a:avLst/>
          </a:prstGeom>
        </p:spPr>
        <p:txBody>
          <a:bodyPr wrap="square">
            <a:spAutoFit/>
          </a:bodyPr>
          <a:lstStyle/>
          <a:p>
            <a:r>
              <a:rPr lang="vi-VN" sz="3000" b="1" i="1" dirty="0" smtClean="0">
                <a:solidFill>
                  <a:srgbClr val="FF0000"/>
                </a:solidFill>
                <a:latin typeface="+mj-lt"/>
              </a:rPr>
              <a:t>Did</a:t>
            </a:r>
            <a:endParaRPr lang="en-US" sz="3000" b="1" dirty="0">
              <a:solidFill>
                <a:srgbClr val="FF0000"/>
              </a:solidFill>
              <a:latin typeface="+mj-lt"/>
            </a:endParaRPr>
          </a:p>
        </p:txBody>
      </p:sp>
      <p:sp>
        <p:nvSpPr>
          <p:cNvPr id="5" name="Rectangle 4"/>
          <p:cNvSpPr/>
          <p:nvPr/>
        </p:nvSpPr>
        <p:spPr>
          <a:xfrm>
            <a:off x="824249" y="3762656"/>
            <a:ext cx="8216720" cy="553998"/>
          </a:xfrm>
          <a:prstGeom prst="rect">
            <a:avLst/>
          </a:prstGeom>
        </p:spPr>
        <p:txBody>
          <a:bodyPr wrap="square">
            <a:spAutoFit/>
          </a:bodyPr>
          <a:lstStyle/>
          <a:p>
            <a:pPr lvl="0"/>
            <a:r>
              <a:rPr lang="en-US" sz="3000" b="1" i="1" dirty="0">
                <a:solidFill>
                  <a:prstClr val="black"/>
                </a:solidFill>
              </a:rPr>
              <a:t>….. you have dinner with your parents yesterday?</a:t>
            </a:r>
            <a:endParaRPr lang="en-US" sz="3000" b="1" dirty="0">
              <a:solidFill>
                <a:prstClr val="black"/>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4107" y="1066768"/>
            <a:ext cx="4134117" cy="26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a:hlinkClick r:id="rId3"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4552" y="337935"/>
            <a:ext cx="7920508" cy="1211614"/>
          </a:xfrm>
          <a:prstGeom prst="rect">
            <a:avLst/>
          </a:prstGeom>
        </p:spPr>
        <p:txBody>
          <a:bodyPr wrap="square">
            <a:spAutoFit/>
          </a:bodyPr>
          <a:lstStyle/>
          <a:p>
            <a:pPr>
              <a:lnSpc>
                <a:spcPct val="115000"/>
              </a:lnSpc>
              <a:spcAft>
                <a:spcPts val="1000"/>
              </a:spcAft>
            </a:pPr>
            <a:r>
              <a:rPr lang="en-US" sz="2800" b="1" dirty="0">
                <a:solidFill>
                  <a:srgbClr val="000000"/>
                </a:solidFill>
                <a:latin typeface="Times New Roman"/>
                <a:ea typeface="Times New Roman"/>
                <a:cs typeface="Times New Roman"/>
              </a:rPr>
              <a:t>4. Look at the picture and complete the sentence:</a:t>
            </a:r>
            <a:endParaRPr lang="en-US" sz="2800" b="1" dirty="0">
              <a:ea typeface="Times New Roman"/>
              <a:cs typeface="Times New Roman"/>
            </a:endParaRPr>
          </a:p>
          <a:p>
            <a:pPr>
              <a:lnSpc>
                <a:spcPct val="115000"/>
              </a:lnSpc>
              <a:spcAft>
                <a:spcPts val="1000"/>
              </a:spcAft>
            </a:pPr>
            <a:r>
              <a:rPr lang="en-US" sz="2800" b="1" i="1" dirty="0">
                <a:solidFill>
                  <a:srgbClr val="000000"/>
                </a:solidFill>
                <a:latin typeface="Times New Roman"/>
                <a:ea typeface="Times New Roman"/>
                <a:cs typeface="Times New Roman"/>
              </a:rPr>
              <a:t>    </a:t>
            </a:r>
            <a:endParaRPr lang="en-US" sz="2800" b="1" dirty="0">
              <a:ea typeface="Times New Roman"/>
              <a:cs typeface="Times New Roman"/>
            </a:endParaRPr>
          </a:p>
        </p:txBody>
      </p:sp>
      <p:sp>
        <p:nvSpPr>
          <p:cNvPr id="4" name="Rectangle 3"/>
          <p:cNvSpPr/>
          <p:nvPr/>
        </p:nvSpPr>
        <p:spPr>
          <a:xfrm>
            <a:off x="605307" y="4082136"/>
            <a:ext cx="8004221" cy="587853"/>
          </a:xfrm>
          <a:prstGeom prst="rect">
            <a:avLst/>
          </a:prstGeom>
        </p:spPr>
        <p:txBody>
          <a:bodyPr wrap="square">
            <a:spAutoFit/>
          </a:bodyPr>
          <a:lstStyle/>
          <a:p>
            <a:pPr lvl="0">
              <a:lnSpc>
                <a:spcPct val="115000"/>
              </a:lnSpc>
              <a:spcAft>
                <a:spcPts val="1000"/>
              </a:spcAft>
            </a:pPr>
            <a:r>
              <a:rPr lang="en-US" sz="2800" i="1" dirty="0">
                <a:solidFill>
                  <a:srgbClr val="000000"/>
                </a:solidFill>
                <a:latin typeface="Times New Roman"/>
                <a:ea typeface="Times New Roman"/>
                <a:cs typeface="Times New Roman"/>
              </a:rPr>
              <a:t>Jane </a:t>
            </a:r>
            <a:r>
              <a:rPr lang="en-US" sz="2800" i="1" dirty="0" smtClean="0">
                <a:solidFill>
                  <a:srgbClr val="000000"/>
                </a:solidFill>
                <a:latin typeface="Times New Roman"/>
                <a:ea typeface="Times New Roman"/>
                <a:cs typeface="Times New Roman"/>
              </a:rPr>
              <a:t>………………… …with </a:t>
            </a:r>
            <a:r>
              <a:rPr lang="en-US" sz="2800" i="1" dirty="0">
                <a:solidFill>
                  <a:srgbClr val="000000"/>
                </a:solidFill>
                <a:latin typeface="Times New Roman"/>
                <a:ea typeface="Times New Roman"/>
                <a:cs typeface="Times New Roman"/>
              </a:rPr>
              <a:t>her brother last weekend</a:t>
            </a:r>
            <a:r>
              <a:rPr lang="en-US" sz="2800" i="1" dirty="0" smtClean="0">
                <a:solidFill>
                  <a:srgbClr val="000000"/>
                </a:solidFill>
                <a:latin typeface="Times New Roman"/>
                <a:ea typeface="Times New Roman"/>
                <a:cs typeface="Times New Roman"/>
              </a:rPr>
              <a:t>.</a:t>
            </a:r>
            <a:endParaRPr lang="en-US" sz="2800" dirty="0">
              <a:solidFill>
                <a:prstClr val="black"/>
              </a:solidFill>
              <a:ea typeface="Times New Roman"/>
              <a:cs typeface="Times New Roman"/>
            </a:endParaRPr>
          </a:p>
        </p:txBody>
      </p:sp>
      <p:sp>
        <p:nvSpPr>
          <p:cNvPr id="5" name="Rectangle 4"/>
          <p:cNvSpPr/>
          <p:nvPr/>
        </p:nvSpPr>
        <p:spPr>
          <a:xfrm>
            <a:off x="1301631" y="4008703"/>
            <a:ext cx="2723823" cy="523285"/>
          </a:xfrm>
          <a:prstGeom prst="rect">
            <a:avLst/>
          </a:prstGeom>
        </p:spPr>
        <p:txBody>
          <a:bodyPr wrap="none">
            <a:spAutoFit/>
          </a:bodyPr>
          <a:lstStyle/>
          <a:p>
            <a:pPr lvl="0">
              <a:lnSpc>
                <a:spcPct val="115000"/>
              </a:lnSpc>
              <a:spcAft>
                <a:spcPts val="1000"/>
              </a:spcAft>
            </a:pPr>
            <a:r>
              <a:rPr lang="en-US" sz="2600" b="1" i="1" dirty="0" smtClean="0">
                <a:solidFill>
                  <a:srgbClr val="FF0000"/>
                </a:solidFill>
                <a:latin typeface="Times New Roman"/>
                <a:ea typeface="Times New Roman"/>
                <a:cs typeface="Times New Roman"/>
              </a:rPr>
              <a:t> </a:t>
            </a:r>
            <a:r>
              <a:rPr lang="en-US" sz="2600" b="1" i="1" dirty="0">
                <a:solidFill>
                  <a:srgbClr val="FF0000"/>
                </a:solidFill>
                <a:latin typeface="Times New Roman"/>
                <a:ea typeface="Times New Roman"/>
                <a:cs typeface="Times New Roman"/>
              </a:rPr>
              <a:t>played </a:t>
            </a:r>
            <a:r>
              <a:rPr lang="en-US" sz="2600" b="1" i="1" dirty="0" smtClean="0">
                <a:solidFill>
                  <a:srgbClr val="FF0000"/>
                </a:solidFill>
                <a:latin typeface="Times New Roman"/>
                <a:ea typeface="Times New Roman"/>
                <a:cs typeface="Times New Roman"/>
              </a:rPr>
              <a:t>badminton</a:t>
            </a:r>
            <a:endParaRPr lang="en-US" sz="2600" b="1" dirty="0">
              <a:solidFill>
                <a:srgbClr val="FF0000"/>
              </a:solidFill>
              <a:ea typeface="Times New Roman"/>
              <a:cs typeface="Times New Roman"/>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962" y="943741"/>
            <a:ext cx="2794714" cy="299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 calcmode="lin" valueType="num">
                                      <p:cBhvr>
                                        <p:cTn id="9" dur="1250" fill="hold"/>
                                        <p:tgtEl>
                                          <p:spTgt spid="5"/>
                                        </p:tgtEl>
                                        <p:attrNameLst>
                                          <p:attrName>style.rotation</p:attrName>
                                        </p:attrNameLst>
                                      </p:cBhvr>
                                      <p:tavLst>
                                        <p:tav tm="0">
                                          <p:val>
                                            <p:fltVal val="90"/>
                                          </p:val>
                                        </p:tav>
                                        <p:tav tm="100000">
                                          <p:val>
                                            <p:fltVal val="0"/>
                                          </p:val>
                                        </p:tav>
                                      </p:tavLst>
                                    </p:anim>
                                    <p:animEffect transition="in" filter="fade">
                                      <p:cBhvr>
                                        <p:cTn id="1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110" y="2276873"/>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1640" y="626926"/>
            <a:ext cx="6768752" cy="1433923"/>
          </a:xfrm>
          <a:prstGeom prst="rect">
            <a:avLst/>
          </a:prstGeom>
          <a:noFill/>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p>
        </p:txBody>
      </p:sp>
      <p:sp>
        <p:nvSpPr>
          <p:cNvPr id="2" name="5-Point Star 1">
            <a:hlinkClick r:id="rId5"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97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13" y="-65744"/>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a:hlinkClick r:id="rId3"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75008" y="11530"/>
            <a:ext cx="7334520" cy="523220"/>
          </a:xfrm>
          <a:prstGeom prst="rect">
            <a:avLst/>
          </a:prstGeom>
        </p:spPr>
        <p:txBody>
          <a:bodyPr wrap="square">
            <a:spAutoFit/>
          </a:bodyPr>
          <a:lstStyle/>
          <a:p>
            <a:r>
              <a:rPr lang="en-US" sz="2800" b="1" dirty="0"/>
              <a:t>6. Look at the picture and answer the </a:t>
            </a:r>
            <a:r>
              <a:rPr lang="en-US" sz="2800" b="1" dirty="0" smtClean="0"/>
              <a:t>questions</a:t>
            </a:r>
            <a:endParaRPr lang="en-US" sz="2800" b="1" dirty="0"/>
          </a:p>
        </p:txBody>
      </p:sp>
      <p:sp>
        <p:nvSpPr>
          <p:cNvPr id="8" name="Rectangle 7"/>
          <p:cNvSpPr/>
          <p:nvPr/>
        </p:nvSpPr>
        <p:spPr>
          <a:xfrm>
            <a:off x="1381744" y="4394135"/>
            <a:ext cx="4572000" cy="1077218"/>
          </a:xfrm>
          <a:prstGeom prst="rect">
            <a:avLst/>
          </a:prstGeom>
        </p:spPr>
        <p:txBody>
          <a:bodyPr>
            <a:spAutoFit/>
          </a:bodyPr>
          <a:lstStyle/>
          <a:p>
            <a:r>
              <a:rPr lang="en-GB" sz="3200" b="1" dirty="0"/>
              <a:t>Who is this </a:t>
            </a:r>
            <a:r>
              <a:rPr lang="en-GB" sz="3200" b="1" dirty="0" smtClean="0"/>
              <a:t>man?</a:t>
            </a:r>
          </a:p>
          <a:p>
            <a:endParaRPr lang="en-GB" sz="3200"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3316" y="656822"/>
            <a:ext cx="3647940" cy="287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433502" y="3528811"/>
            <a:ext cx="2520242" cy="707886"/>
          </a:xfrm>
          <a:prstGeom prst="rect">
            <a:avLst/>
          </a:prstGeom>
        </p:spPr>
        <p:txBody>
          <a:bodyPr wrap="none">
            <a:spAutoFit/>
          </a:bodyPr>
          <a:lstStyle/>
          <a:p>
            <a:r>
              <a:rPr lang="en-GB" sz="4000" b="1" dirty="0" smtClean="0">
                <a:solidFill>
                  <a:srgbClr val="FF0000"/>
                </a:solidFill>
              </a:rPr>
              <a:t> </a:t>
            </a:r>
            <a:r>
              <a:rPr lang="en-GB" sz="4000" b="1" dirty="0" err="1">
                <a:solidFill>
                  <a:srgbClr val="FF0000"/>
                </a:solidFill>
              </a:rPr>
              <a:t>Quang</a:t>
            </a:r>
            <a:r>
              <a:rPr lang="en-GB" sz="4000" b="1" dirty="0">
                <a:solidFill>
                  <a:srgbClr val="FF0000"/>
                </a:solidFill>
              </a:rPr>
              <a:t> </a:t>
            </a:r>
            <a:r>
              <a:rPr lang="en-GB" sz="4000" b="1" dirty="0" err="1">
                <a:solidFill>
                  <a:srgbClr val="FF0000"/>
                </a:solidFill>
              </a:rPr>
              <a:t>Hai</a:t>
            </a:r>
            <a:endParaRPr lang="en-GB" sz="4000" b="1" dirty="0">
              <a:solidFill>
                <a:srgbClr val="FF0000"/>
              </a:solidFill>
            </a:endParaRP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950" y="837126"/>
            <a:ext cx="3647940" cy="287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49251" y="4018208"/>
            <a:ext cx="7360277" cy="523220"/>
          </a:xfrm>
          <a:prstGeom prst="rect">
            <a:avLst/>
          </a:prstGeom>
          <a:noFill/>
        </p:spPr>
        <p:txBody>
          <a:bodyPr wrap="square" rtlCol="0">
            <a:spAutoFit/>
          </a:bodyPr>
          <a:lstStyle/>
          <a:p>
            <a:r>
              <a:rPr lang="en-US" sz="2800" dirty="0" err="1"/>
              <a:t>Quang</a:t>
            </a:r>
            <a:r>
              <a:rPr lang="en-US" sz="2800" dirty="0"/>
              <a:t> </a:t>
            </a:r>
            <a:r>
              <a:rPr lang="en-US" sz="2800" dirty="0" err="1"/>
              <a:t>Hai</a:t>
            </a:r>
            <a:r>
              <a:rPr lang="en-US" sz="2800" dirty="0"/>
              <a:t> is a famous football player in Vietnam</a:t>
            </a: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1761</TotalTime>
  <Words>1201</Words>
  <Application>Microsoft Office PowerPoint</Application>
  <PresentationFormat>On-screen Show (4:3)</PresentationFormat>
  <Paragraphs>174</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.VnBahamasBH</vt:lpstr>
      <vt:lpstr>Arial</vt:lpstr>
      <vt:lpstr>Calibri</vt:lpstr>
      <vt:lpstr>Calibri Light</vt:lpstr>
      <vt:lpstr>Times New Roman</vt:lpstr>
      <vt:lpstr>VNI-Ariston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P231120</cp:lastModifiedBy>
  <cp:revision>139</cp:revision>
  <dcterms:created xsi:type="dcterms:W3CDTF">2020-12-09T02:04:09Z</dcterms:created>
  <dcterms:modified xsi:type="dcterms:W3CDTF">2024-02-14T18:46:11Z</dcterms:modified>
</cp:coreProperties>
</file>